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8"/>
  </p:notesMasterIdLst>
  <p:handoutMasterIdLst>
    <p:handoutMasterId r:id="rId99"/>
  </p:handoutMasterIdLst>
  <p:sldIdLst>
    <p:sldId id="665" r:id="rId3"/>
    <p:sldId id="658" r:id="rId4"/>
    <p:sldId id="659" r:id="rId5"/>
    <p:sldId id="660" r:id="rId6"/>
    <p:sldId id="655" r:id="rId7"/>
    <p:sldId id="663" r:id="rId8"/>
    <p:sldId id="664" r:id="rId9"/>
    <p:sldId id="490" r:id="rId10"/>
    <p:sldId id="685" r:id="rId11"/>
    <p:sldId id="491" r:id="rId12"/>
    <p:sldId id="361" r:id="rId13"/>
    <p:sldId id="390" r:id="rId14"/>
    <p:sldId id="512" r:id="rId15"/>
    <p:sldId id="391" r:id="rId16"/>
    <p:sldId id="394" r:id="rId17"/>
    <p:sldId id="671" r:id="rId18"/>
    <p:sldId id="395" r:id="rId19"/>
    <p:sldId id="703" r:id="rId20"/>
    <p:sldId id="452" r:id="rId21"/>
    <p:sldId id="451" r:id="rId22"/>
    <p:sldId id="536" r:id="rId23"/>
    <p:sldId id="397" r:id="rId24"/>
    <p:sldId id="672" r:id="rId25"/>
    <p:sldId id="700" r:id="rId26"/>
    <p:sldId id="399" r:id="rId27"/>
    <p:sldId id="417" r:id="rId28"/>
    <p:sldId id="456" r:id="rId29"/>
    <p:sldId id="455" r:id="rId30"/>
    <p:sldId id="421" r:id="rId31"/>
    <p:sldId id="568" r:id="rId32"/>
    <p:sldId id="426" r:id="rId33"/>
    <p:sldId id="425" r:id="rId34"/>
    <p:sldId id="542" r:id="rId35"/>
    <p:sldId id="463" r:id="rId36"/>
    <p:sldId id="443" r:id="rId37"/>
    <p:sldId id="423" r:id="rId38"/>
    <p:sldId id="530" r:id="rId39"/>
    <p:sldId id="704" r:id="rId40"/>
    <p:sldId id="581" r:id="rId41"/>
    <p:sldId id="702" r:id="rId42"/>
    <p:sldId id="405" r:id="rId43"/>
    <p:sldId id="691" r:id="rId44"/>
    <p:sldId id="402" r:id="rId45"/>
    <p:sldId id="673" r:id="rId46"/>
    <p:sldId id="412" r:id="rId47"/>
    <p:sldId id="413" r:id="rId48"/>
    <p:sldId id="414" r:id="rId49"/>
    <p:sldId id="415" r:id="rId50"/>
    <p:sldId id="427" r:id="rId51"/>
    <p:sldId id="416" r:id="rId52"/>
    <p:sldId id="467" r:id="rId53"/>
    <p:sldId id="429" r:id="rId54"/>
    <p:sldId id="444" r:id="rId55"/>
    <p:sldId id="465" r:id="rId56"/>
    <p:sldId id="678" r:id="rId57"/>
    <p:sldId id="477" r:id="rId58"/>
    <p:sldId id="478" r:id="rId59"/>
    <p:sldId id="681" r:id="rId60"/>
    <p:sldId id="683" r:id="rId61"/>
    <p:sldId id="689" r:id="rId62"/>
    <p:sldId id="694" r:id="rId63"/>
    <p:sldId id="696" r:id="rId64"/>
    <p:sldId id="697" r:id="rId65"/>
    <p:sldId id="698" r:id="rId66"/>
    <p:sldId id="469" r:id="rId67"/>
    <p:sldId id="552" r:id="rId68"/>
    <p:sldId id="553" r:id="rId69"/>
    <p:sldId id="554" r:id="rId70"/>
    <p:sldId id="570" r:id="rId71"/>
    <p:sldId id="559" r:id="rId72"/>
    <p:sldId id="558" r:id="rId73"/>
    <p:sldId id="670" r:id="rId74"/>
    <p:sldId id="567" r:id="rId75"/>
    <p:sldId id="560" r:id="rId76"/>
    <p:sldId id="555" r:id="rId77"/>
    <p:sldId id="479" r:id="rId78"/>
    <p:sldId id="690" r:id="rId79"/>
    <p:sldId id="497" r:id="rId80"/>
    <p:sldId id="434" r:id="rId81"/>
    <p:sldId id="435" r:id="rId82"/>
    <p:sldId id="436" r:id="rId83"/>
    <p:sldId id="437" r:id="rId84"/>
    <p:sldId id="498" r:id="rId85"/>
    <p:sldId id="438" r:id="rId86"/>
    <p:sldId id="439" r:id="rId87"/>
    <p:sldId id="576" r:id="rId88"/>
    <p:sldId id="430" r:id="rId89"/>
    <p:sldId id="431" r:id="rId90"/>
    <p:sldId id="432" r:id="rId91"/>
    <p:sldId id="433" r:id="rId92"/>
    <p:sldId id="470" r:id="rId93"/>
    <p:sldId id="499" r:id="rId94"/>
    <p:sldId id="500" r:id="rId95"/>
    <p:sldId id="688" r:id="rId96"/>
    <p:sldId id="687" r:id="rId97"/>
  </p:sldIdLst>
  <p:sldSz cx="9144000" cy="6858000" type="screen4x3"/>
  <p:notesSz cx="7010400" cy="92964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w Pheng Phua" initials="CPP" lastIdx="1" clrIdx="0">
    <p:extLst>
      <p:ext uri="{19B8F6BF-5375-455C-9EA6-DF929625EA0E}">
        <p15:presenceInfo xmlns:p15="http://schemas.microsoft.com/office/powerpoint/2012/main" userId="d4f47a7b43814f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66"/>
    <a:srgbClr val="FFCCCC"/>
    <a:srgbClr val="FFFFCC"/>
    <a:srgbClr val="CCEC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737" autoAdjust="0"/>
  </p:normalViewPr>
  <p:slideViewPr>
    <p:cSldViewPr>
      <p:cViewPr varScale="1">
        <p:scale>
          <a:sx n="61" d="100"/>
          <a:sy n="61" d="100"/>
        </p:scale>
        <p:origin x="1388" y="60"/>
      </p:cViewPr>
      <p:guideLst>
        <p:guide orient="horz" pos="2160"/>
        <p:guide pos="2880"/>
      </p:guideLst>
    </p:cSldViewPr>
  </p:slideViewPr>
  <p:outlineViewPr>
    <p:cViewPr>
      <p:scale>
        <a:sx n="33" d="100"/>
        <a:sy n="33" d="100"/>
      </p:scale>
      <p:origin x="0" y="23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071-44C7-9201-9D72697649D2}"/>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071-44C7-9201-9D72697649D2}"/>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6071-44C7-9201-9D72697649D2}"/>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0-C42C-44F7-901C-31D917DC798C}"/>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76.2</c:v>
                </c:pt>
                <c:pt idx="1">
                  <c:v>7.4</c:v>
                </c:pt>
                <c:pt idx="2">
                  <c:v>15</c:v>
                </c:pt>
                <c:pt idx="3">
                  <c:v>1.4</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0-C42C-44F7-901C-31D917DC798C}"/>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76.2</c:v>
                </c:pt>
                <c:pt idx="1">
                  <c:v>7.4</c:v>
                </c:pt>
                <c:pt idx="2">
                  <c:v>15</c:v>
                </c:pt>
                <c:pt idx="3">
                  <c:v>1.4</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901927189656851"/>
          <c:y val="0.11495118850093987"/>
          <c:w val="0.40961577719451736"/>
          <c:h val="0.76797411604267241"/>
        </c:manualLayout>
      </c:layout>
      <c:pieChart>
        <c:varyColors val="1"/>
        <c:ser>
          <c:idx val="0"/>
          <c:order val="0"/>
          <c:tx>
            <c:strRef>
              <c:f>Sheet1!$B$1</c:f>
              <c:strCache>
                <c:ptCount val="1"/>
                <c:pt idx="0">
                  <c:v>Race</c:v>
                </c:pt>
              </c:strCache>
            </c:strRef>
          </c:tx>
          <c:dPt>
            <c:idx val="0"/>
            <c:bubble3D val="0"/>
            <c:spPr>
              <a:solidFill>
                <a:srgbClr val="FFFF00"/>
              </a:solidFill>
              <a:ln w="19050">
                <a:solidFill>
                  <a:schemeClr val="lt1"/>
                </a:solidFill>
              </a:ln>
              <a:effectLst/>
            </c:spPr>
            <c:extLst>
              <c:ext xmlns:c16="http://schemas.microsoft.com/office/drawing/2014/chart" uri="{C3380CC4-5D6E-409C-BE32-E72D297353CC}">
                <c16:uniqueId val="{00000002-6071-44C7-9201-9D72697649D2}"/>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6071-44C7-9201-9D72697649D2}"/>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0-C42C-44F7-901C-31D917DC798C}"/>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1-6071-44C7-9201-9D72697649D2}"/>
              </c:ext>
            </c:extLst>
          </c:dPt>
          <c:cat>
            <c:strRef>
              <c:f>Sheet1!$A$2:$A$5</c:f>
              <c:strCache>
                <c:ptCount val="4"/>
                <c:pt idx="0">
                  <c:v>Chinese</c:v>
                </c:pt>
                <c:pt idx="1">
                  <c:v>Indian</c:v>
                </c:pt>
                <c:pt idx="2">
                  <c:v>Malay</c:v>
                </c:pt>
                <c:pt idx="3">
                  <c:v>Others</c:v>
                </c:pt>
              </c:strCache>
            </c:strRef>
          </c:cat>
          <c:val>
            <c:numRef>
              <c:f>Sheet1!$B$2:$B$5</c:f>
              <c:numCache>
                <c:formatCode>General</c:formatCode>
                <c:ptCount val="4"/>
                <c:pt idx="0">
                  <c:v>76.2</c:v>
                </c:pt>
                <c:pt idx="1">
                  <c:v>7.4</c:v>
                </c:pt>
                <c:pt idx="2">
                  <c:v>15</c:v>
                </c:pt>
                <c:pt idx="3">
                  <c:v>1.4</c:v>
                </c:pt>
              </c:numCache>
            </c:numRef>
          </c:val>
          <c:extLst>
            <c:ext xmlns:c16="http://schemas.microsoft.com/office/drawing/2014/chart" uri="{C3380CC4-5D6E-409C-BE32-E72D297353CC}">
              <c16:uniqueId val="{00000000-6071-44C7-9201-9D72697649D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CE3BFBE4-5EB6-48ED-8EC1-C975E6437C9E}" type="datetimeFigureOut">
              <a:rPr lang="en-US" smtClean="0"/>
              <a:t>1/8/2021</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DDA049-7247-4A6B-A37B-96356AC52B6E}" type="slidenum">
              <a:rPr lang="en-US" smtClean="0"/>
              <a:t>‹#›</a:t>
            </a:fld>
            <a:endParaRPr lang="en-US"/>
          </a:p>
        </p:txBody>
      </p:sp>
    </p:spTree>
    <p:extLst>
      <p:ext uri="{BB962C8B-B14F-4D97-AF65-F5344CB8AC3E}">
        <p14:creationId xmlns:p14="http://schemas.microsoft.com/office/powerpoint/2010/main" val="1046830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1AC057B-5353-4C42-A223-82750A7EB673}" type="datetimeFigureOut">
              <a:rPr lang="en-SG" smtClean="0"/>
              <a:t>8/1/2021</a:t>
            </a:fld>
            <a:endParaRPr lang="en-SG"/>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64D2EA8A-5BB9-40B5-896E-B6E121A528E1}" type="slidenum">
              <a:rPr lang="en-SG" smtClean="0"/>
              <a:t>‹#›</a:t>
            </a:fld>
            <a:endParaRPr lang="en-SG"/>
          </a:p>
        </p:txBody>
      </p:sp>
    </p:spTree>
    <p:extLst>
      <p:ext uri="{BB962C8B-B14F-4D97-AF65-F5344CB8AC3E}">
        <p14:creationId xmlns:p14="http://schemas.microsoft.com/office/powerpoint/2010/main" val="684837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6A0B807F-39C0-4E20-9219-27C8D0AC5F4F}" type="slidenum">
              <a:rPr kumimoji="0" lang="en-SG"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5</a:t>
            </a:fld>
            <a:endParaRPr kumimoji="0" lang="en-SG"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9247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Multiculturalism can be defined as a demographic make-up of a country where various cultural divisions are accepted for the sake of diversity.</a:t>
            </a:r>
          </a:p>
          <a:p>
            <a:endParaRPr lang="en-SG" dirty="0"/>
          </a:p>
          <a:p>
            <a:r>
              <a:rPr lang="en-SG" dirty="0"/>
              <a:t>A melting pot, on the other hand, is a society where all of the people blend together to form one basic cultural norm based on the dominant culture.</a:t>
            </a:r>
          </a:p>
        </p:txBody>
      </p:sp>
      <p:sp>
        <p:nvSpPr>
          <p:cNvPr id="4" name="Slide Number Placeholder 3"/>
          <p:cNvSpPr>
            <a:spLocks noGrp="1"/>
          </p:cNvSpPr>
          <p:nvPr>
            <p:ph type="sldNum" sz="quarter" idx="10"/>
          </p:nvPr>
        </p:nvSpPr>
        <p:spPr/>
        <p:txBody>
          <a:bodyPr/>
          <a:lstStyle/>
          <a:p>
            <a:fld id="{64D2EA8A-5BB9-40B5-896E-B6E121A528E1}" type="slidenum">
              <a:rPr lang="en-SG" smtClean="0"/>
              <a:t>22</a:t>
            </a:fld>
            <a:endParaRPr lang="en-SG"/>
          </a:p>
        </p:txBody>
      </p:sp>
    </p:spTree>
    <p:extLst>
      <p:ext uri="{BB962C8B-B14F-4D97-AF65-F5344CB8AC3E}">
        <p14:creationId xmlns:p14="http://schemas.microsoft.com/office/powerpoint/2010/main" val="2512705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3:38</a:t>
            </a:r>
            <a:endParaRPr lang="en-SG" dirty="0"/>
          </a:p>
        </p:txBody>
      </p:sp>
      <p:sp>
        <p:nvSpPr>
          <p:cNvPr id="4" name="Slide Number Placeholder 3"/>
          <p:cNvSpPr>
            <a:spLocks noGrp="1"/>
          </p:cNvSpPr>
          <p:nvPr>
            <p:ph type="sldNum" sz="quarter" idx="10"/>
          </p:nvPr>
        </p:nvSpPr>
        <p:spPr/>
        <p:txBody>
          <a:bodyPr/>
          <a:lstStyle/>
          <a:p>
            <a:fld id="{64D2EA8A-5BB9-40B5-896E-B6E121A528E1}" type="slidenum">
              <a:rPr lang="en-SG" smtClean="0"/>
              <a:t>27</a:t>
            </a:fld>
            <a:endParaRPr lang="en-SG"/>
          </a:p>
        </p:txBody>
      </p:sp>
    </p:spTree>
    <p:extLst>
      <p:ext uri="{BB962C8B-B14F-4D97-AF65-F5344CB8AC3E}">
        <p14:creationId xmlns:p14="http://schemas.microsoft.com/office/powerpoint/2010/main" val="382009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1:20mins</a:t>
            </a:r>
            <a:endParaRPr lang="en-SG" dirty="0"/>
          </a:p>
        </p:txBody>
      </p:sp>
      <p:sp>
        <p:nvSpPr>
          <p:cNvPr id="4" name="Slide Number Placeholder 3"/>
          <p:cNvSpPr>
            <a:spLocks noGrp="1"/>
          </p:cNvSpPr>
          <p:nvPr>
            <p:ph type="sldNum" sz="quarter" idx="10"/>
          </p:nvPr>
        </p:nvSpPr>
        <p:spPr/>
        <p:txBody>
          <a:bodyPr/>
          <a:lstStyle/>
          <a:p>
            <a:fld id="{64D2EA8A-5BB9-40B5-896E-B6E121A528E1}" type="slidenum">
              <a:rPr lang="en-SG" smtClean="0"/>
              <a:t>30</a:t>
            </a:fld>
            <a:endParaRPr lang="en-SG"/>
          </a:p>
        </p:txBody>
      </p:sp>
    </p:spTree>
    <p:extLst>
      <p:ext uri="{BB962C8B-B14F-4D97-AF65-F5344CB8AC3E}">
        <p14:creationId xmlns:p14="http://schemas.microsoft.com/office/powerpoint/2010/main" val="3062825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a:t>按一下以編輯母片標題樣式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a:t>按一下以編輯母片副標題樣式</a:t>
            </a:r>
            <a:endParaRPr kumimoji="0" lang="en-US"/>
          </a:p>
        </p:txBody>
      </p:sp>
      <p:sp>
        <p:nvSpPr>
          <p:cNvPr id="30" name="Date Placeholder 29"/>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19" name="Footer Placeholder 18"/>
          <p:cNvSpPr>
            <a:spLocks noGrp="1"/>
          </p:cNvSpPr>
          <p:nvPr>
            <p:ph type="ftr" sz="quarter" idx="11"/>
          </p:nvPr>
        </p:nvSpPr>
        <p:spPr/>
        <p:txBody>
          <a:bodyPr/>
          <a:lstStyle/>
          <a:p>
            <a:endParaRPr lang="zh-HK" altLang="en-US"/>
          </a:p>
        </p:txBody>
      </p:sp>
      <p:sp>
        <p:nvSpPr>
          <p:cNvPr id="27" name="Slide Number Placeholder 2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a:t>按一下以編輯母片標題樣式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TW" altLang="en-US"/>
              <a:t>按一下以編輯母片標題樣式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1670" y="3393697"/>
            <a:ext cx="77724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dirty="0"/>
              <a:t>Click to edit Master title style</a:t>
            </a:r>
          </a:p>
        </p:txBody>
      </p:sp>
      <p:sp>
        <p:nvSpPr>
          <p:cNvPr id="3" name="Subtitle 2"/>
          <p:cNvSpPr>
            <a:spLocks noGrp="1"/>
          </p:cNvSpPr>
          <p:nvPr>
            <p:ph type="subTitle" idx="1"/>
          </p:nvPr>
        </p:nvSpPr>
        <p:spPr>
          <a:xfrm>
            <a:off x="509066" y="5000053"/>
            <a:ext cx="64008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CE4B07AE-2B5A-430C-BEE1-E57E617A0583}" type="slidenum">
              <a:rPr lang="en-US" altLang="en-US"/>
              <a:pPr>
                <a:defRPr/>
              </a:pPr>
              <a:t>‹#›</a:t>
            </a:fld>
            <a:endParaRPr lang="en-US" altLang="en-US"/>
          </a:p>
        </p:txBody>
      </p:sp>
    </p:spTree>
    <p:extLst>
      <p:ext uri="{BB962C8B-B14F-4D97-AF65-F5344CB8AC3E}">
        <p14:creationId xmlns:p14="http://schemas.microsoft.com/office/powerpoint/2010/main" val="294563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160" y="228771"/>
            <a:ext cx="6426492"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491160" y="1756375"/>
            <a:ext cx="82296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1C84D717-6786-47A5-A63A-5B64E442D251}" type="slidenum">
              <a:rPr lang="en-US" altLang="en-US"/>
              <a:pPr>
                <a:defRPr/>
              </a:pPr>
              <a:t>‹#›</a:t>
            </a:fld>
            <a:endParaRPr lang="en-US" altLang="en-US"/>
          </a:p>
        </p:txBody>
      </p:sp>
    </p:spTree>
    <p:extLst>
      <p:ext uri="{BB962C8B-B14F-4D97-AF65-F5344CB8AC3E}">
        <p14:creationId xmlns:p14="http://schemas.microsoft.com/office/powerpoint/2010/main" val="104267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20254109-AF1C-4D30-AFAA-58B2165A3399}" type="slidenum">
              <a:rPr lang="en-US" altLang="en-US"/>
              <a:pPr>
                <a:defRPr/>
              </a:pPr>
              <a:t>‹#›</a:t>
            </a:fld>
            <a:endParaRPr lang="en-US" altLang="en-US"/>
          </a:p>
        </p:txBody>
      </p:sp>
    </p:spTree>
    <p:extLst>
      <p:ext uri="{BB962C8B-B14F-4D97-AF65-F5344CB8AC3E}">
        <p14:creationId xmlns:p14="http://schemas.microsoft.com/office/powerpoint/2010/main" val="299156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253" y="236662"/>
            <a:ext cx="6149099" cy="1283584"/>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sz="half" idx="1"/>
          </p:nvPr>
        </p:nvSpPr>
        <p:spPr>
          <a:xfrm>
            <a:off x="457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AE079977-6E08-4940-B67C-D97DBEC19EE7}" type="slidenum">
              <a:rPr lang="en-US" altLang="en-US"/>
              <a:pPr>
                <a:defRPr/>
              </a:pPr>
              <a:t>‹#›</a:t>
            </a:fld>
            <a:endParaRPr lang="en-US" altLang="en-US"/>
          </a:p>
        </p:txBody>
      </p:sp>
    </p:spTree>
    <p:extLst>
      <p:ext uri="{BB962C8B-B14F-4D97-AF65-F5344CB8AC3E}">
        <p14:creationId xmlns:p14="http://schemas.microsoft.com/office/powerpoint/2010/main" val="3319259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528" y="188646"/>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34BE20B4-DFC2-435A-9F0D-D57318E69E73}" type="slidenum">
              <a:rPr lang="en-US" altLang="en-US"/>
              <a:pPr>
                <a:defRPr/>
              </a:pPr>
              <a:t>‹#›</a:t>
            </a:fld>
            <a:endParaRPr lang="en-US" altLang="en-US"/>
          </a:p>
        </p:txBody>
      </p:sp>
    </p:spTree>
    <p:extLst>
      <p:ext uri="{BB962C8B-B14F-4D97-AF65-F5344CB8AC3E}">
        <p14:creationId xmlns:p14="http://schemas.microsoft.com/office/powerpoint/2010/main" val="46431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2414" y="220879"/>
            <a:ext cx="6720751" cy="1121601"/>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34090D68-F268-474E-8C90-4F256B7A7CEA}" type="slidenum">
              <a:rPr lang="en-US" altLang="en-US"/>
              <a:pPr>
                <a:defRPr/>
              </a:pPr>
              <a:t>‹#›</a:t>
            </a:fld>
            <a:endParaRPr lang="en-US" altLang="en-US"/>
          </a:p>
        </p:txBody>
      </p:sp>
    </p:spTree>
    <p:extLst>
      <p:ext uri="{BB962C8B-B14F-4D97-AF65-F5344CB8AC3E}">
        <p14:creationId xmlns:p14="http://schemas.microsoft.com/office/powerpoint/2010/main" val="4278310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38A412EB-7993-4876-9082-2BDF74BE883D}" type="slidenum">
              <a:rPr lang="en-US" altLang="en-US"/>
              <a:pPr>
                <a:defRPr/>
              </a:pPr>
              <a:t>‹#›</a:t>
            </a:fld>
            <a:endParaRPr lang="en-US" altLang="en-US"/>
          </a:p>
        </p:txBody>
      </p:sp>
    </p:spTree>
    <p:extLst>
      <p:ext uri="{BB962C8B-B14F-4D97-AF65-F5344CB8AC3E}">
        <p14:creationId xmlns:p14="http://schemas.microsoft.com/office/powerpoint/2010/main" val="2871474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460"/>
            <a:ext cx="3008313"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3575050" y="952418"/>
            <a:ext cx="5111750"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18041AA0-9776-4A83-899C-7BEA5082A170}" type="slidenum">
              <a:rPr lang="en-US" altLang="en-US"/>
              <a:pPr>
                <a:defRPr/>
              </a:pPr>
              <a:t>‹#›</a:t>
            </a:fld>
            <a:endParaRPr lang="en-US" altLang="en-US"/>
          </a:p>
        </p:txBody>
      </p:sp>
    </p:spTree>
    <p:extLst>
      <p:ext uri="{BB962C8B-B14F-4D97-AF65-F5344CB8AC3E}">
        <p14:creationId xmlns:p14="http://schemas.microsoft.com/office/powerpoint/2010/main" val="369751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a:t>按一下以編輯母片標題樣式</a:t>
            </a:r>
            <a:endParaRPr kumimoji="0" lang="en-US"/>
          </a:p>
        </p:txBody>
      </p:sp>
      <p:sp>
        <p:nvSpPr>
          <p:cNvPr id="3" name="Content Placeholder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Date Placeholder 3"/>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EF050EF3-6A82-4C95-945E-A937DE89161B}" type="slidenum">
              <a:rPr lang="en-US" altLang="en-US"/>
              <a:pPr>
                <a:defRPr/>
              </a:pPr>
              <a:t>‹#›</a:t>
            </a:fld>
            <a:endParaRPr lang="en-US" altLang="en-US"/>
          </a:p>
        </p:txBody>
      </p:sp>
    </p:spTree>
    <p:extLst>
      <p:ext uri="{BB962C8B-B14F-4D97-AF65-F5344CB8AC3E}">
        <p14:creationId xmlns:p14="http://schemas.microsoft.com/office/powerpoint/2010/main" val="388943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3649"/>
            <a:ext cx="7052041"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881E90DE-DE79-4EF8-956C-A7A6B4E5EFAA}" type="slidenum">
              <a:rPr lang="en-US" altLang="en-US"/>
              <a:pPr>
                <a:defRPr/>
              </a:pPr>
              <a:t>‹#›</a:t>
            </a:fld>
            <a:endParaRPr lang="en-US" altLang="en-US"/>
          </a:p>
        </p:txBody>
      </p:sp>
    </p:spTree>
    <p:extLst>
      <p:ext uri="{BB962C8B-B14F-4D97-AF65-F5344CB8AC3E}">
        <p14:creationId xmlns:p14="http://schemas.microsoft.com/office/powerpoint/2010/main" val="2962135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6FD76EE3-A341-4AD4-9E69-AD18CFBBFA87}" type="slidenum">
              <a:rPr lang="en-US" altLang="en-US"/>
              <a:pPr>
                <a:defRPr/>
              </a:pPr>
              <a:t>‹#›</a:t>
            </a:fld>
            <a:endParaRPr lang="en-US" altLang="en-US"/>
          </a:p>
        </p:txBody>
      </p:sp>
    </p:spTree>
    <p:extLst>
      <p:ext uri="{BB962C8B-B14F-4D97-AF65-F5344CB8AC3E}">
        <p14:creationId xmlns:p14="http://schemas.microsoft.com/office/powerpoint/2010/main" val="2799097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902B7152-B912-4A97-BFDF-290F5E38554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6758E240-D51F-438E-B399-70B1DBCD362B}"/>
              </a:ext>
            </a:extLst>
          </p:cNvPr>
          <p:cNvSpPr>
            <a:spLocks noGrp="1" noChangeArrowheads="1"/>
          </p:cNvSpPr>
          <p:nvPr>
            <p:ph type="sldNum" sz="quarter" idx="11"/>
          </p:nvPr>
        </p:nvSpPr>
        <p:spPr>
          <a:ln/>
        </p:spPr>
        <p:txBody>
          <a:bodyPr/>
          <a:lstStyle>
            <a:lvl1pPr>
              <a:defRPr/>
            </a:lvl1pPr>
          </a:lstStyle>
          <a:p>
            <a:pPr>
              <a:defRPr/>
            </a:pPr>
            <a:fld id="{7FE31132-3A05-4962-9DFF-59B53C16FDC8}" type="slidenum">
              <a:rPr lang="en-US" altLang="zh-HK"/>
              <a:pPr>
                <a:defRPr/>
              </a:pPr>
              <a:t>‹#›</a:t>
            </a:fld>
            <a:endParaRPr lang="en-US" altLang="zh-HK"/>
          </a:p>
        </p:txBody>
      </p:sp>
      <p:sp>
        <p:nvSpPr>
          <p:cNvPr id="6" name="Rectangle 14">
            <a:extLst>
              <a:ext uri="{FF2B5EF4-FFF2-40B4-BE49-F238E27FC236}">
                <a16:creationId xmlns:a16="http://schemas.microsoft.com/office/drawing/2014/main" id="{938C43F5-26B0-4768-8AC8-24E58384844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1363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a:t>按一下以編輯母片標題樣式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a:t>按一下以編輯母片文字樣式</a:t>
            </a:r>
          </a:p>
        </p:txBody>
      </p:sp>
      <p:sp>
        <p:nvSpPr>
          <p:cNvPr id="4" name="Date Placeholder 3"/>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TW" altLang="en-US"/>
              <a:t>按一下以編輯母片標題樣式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Date Placeholder 4"/>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TW" altLang="en-US"/>
              <a:t>按一下以編輯母片標題樣式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a:t>按一下以編輯母片文字樣式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Date Placeholder 6"/>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TW" altLang="en-US"/>
              <a:t>按一下以編輯母片標題樣式</a:t>
            </a:r>
            <a:endParaRPr kumimoji="0" lang="en-US"/>
          </a:p>
        </p:txBody>
      </p:sp>
      <p:sp>
        <p:nvSpPr>
          <p:cNvPr id="3" name="Date Placeholder 2"/>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TW" altLang="en-US"/>
              <a:t>按一下以編輯母片標題樣式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TW" altLang="en-US"/>
              <a:t>按一下以編輯母片文字樣式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Date Placeholder 4"/>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D2A4E338-3599-4C5C-A6B7-9EE9C772961F}" type="slidenum">
              <a:rPr lang="zh-HK" altLang="en-US" smtClean="0"/>
              <a:t>‹#›</a:t>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TW" altLang="en-US"/>
              <a:t>按一下以編輯母片標題樣式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TW" altLang="en-US"/>
              <a:t>按一下以編輯母片文字樣式</a:t>
            </a:r>
          </a:p>
        </p:txBody>
      </p:sp>
      <p:sp>
        <p:nvSpPr>
          <p:cNvPr id="5" name="Date Placeholder 4"/>
          <p:cNvSpPr>
            <a:spLocks noGrp="1"/>
          </p:cNvSpPr>
          <p:nvPr>
            <p:ph type="dt" sz="half" idx="10"/>
          </p:nvPr>
        </p:nvSpPr>
        <p:spPr/>
        <p:txBody>
          <a:bodyPr/>
          <a:lstStyle/>
          <a:p>
            <a:fld id="{84F3610F-3244-455A-8D06-0BD334C278F6}" type="datetimeFigureOut">
              <a:rPr lang="zh-HK" altLang="en-US" smtClean="0"/>
              <a:t>8/1/2021</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a:xfrm>
            <a:off x="8077200" y="6356350"/>
            <a:ext cx="609600" cy="365125"/>
          </a:xfrm>
        </p:spPr>
        <p:txBody>
          <a:bodyPr/>
          <a:lstStyle/>
          <a:p>
            <a:fld id="{D2A4E338-3599-4C5C-A6B7-9EE9C772961F}" type="slidenum">
              <a:rPr lang="zh-HK" altLang="en-US" smtClean="0"/>
              <a:t>‹#›</a:t>
            </a:fld>
            <a:endParaRPr lang="zh-HK"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TW" altLang="en-US"/>
              <a:t>按一下圖示以新增圖片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TW" altLang="en-US"/>
              <a:t>按一下以編輯母片標題樣式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4F3610F-3244-455A-8D06-0BD334C278F6}" type="datetimeFigureOut">
              <a:rPr lang="zh-HK" altLang="en-US" smtClean="0"/>
              <a:t>8/1/2021</a:t>
            </a:fld>
            <a:endParaRPr lang="zh-HK"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HK"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2A4E338-3599-4C5C-A6B7-9EE9C772961F}" type="slidenum">
              <a:rPr lang="zh-HK" altLang="en-US" smtClean="0"/>
              <a:t>‹#›</a:t>
            </a:fld>
            <a:endParaRPr lang="zh-HK"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350" y="-6350"/>
            <a:ext cx="91948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descr="white-logo.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p:cNvPicPr>
            <a:picLocks noChangeAspect="1"/>
          </p:cNvPicPr>
          <p:nvPr userDrawn="1"/>
        </p:nvPicPr>
        <p:blipFill>
          <a:blip r:embed="rId16">
            <a:extLst>
              <a:ext uri="{28A0092B-C50C-407E-A947-70E740481C1C}">
                <a14:useLocalDpi xmlns:a14="http://schemas.microsoft.com/office/drawing/2010/main" val="0"/>
              </a:ext>
            </a:extLst>
          </a:blip>
          <a:srcRect t="3" r="6001" b="-5"/>
          <a:stretch>
            <a:fillRect/>
          </a:stretch>
        </p:blipFill>
        <p:spPr bwMode="auto">
          <a:xfrm>
            <a:off x="598488" y="6072188"/>
            <a:ext cx="8594725"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p:cNvSpPr txBox="1">
            <a:spLocks noChangeArrowheads="1"/>
          </p:cNvSpPr>
          <p:nvPr userDrawn="1"/>
        </p:nvSpPr>
        <p:spPr bwMode="auto">
          <a:xfrm>
            <a:off x="544513" y="6627813"/>
            <a:ext cx="32019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1189574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JYv_9_u0Bek" TargetMode="Externa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DjWe2l6Zzg4" TargetMode="Externa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BqCd8508JR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ideo" Target="https://www.youtube.com/embed/_QhUatw_q-A" TargetMode="Externa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Layout" Target="../slideLayouts/slideLayout2.xml"/><Relationship Id="rId1" Type="http://schemas.openxmlformats.org/officeDocument/2006/relationships/video" Target="https://www.youtube.com/embed/fqQcZLbYCUM"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youtube.com/watch?v=3stitiyD9Sg" TargetMode="External"/><Relationship Id="rId1" Type="http://schemas.openxmlformats.org/officeDocument/2006/relationships/slideLayout" Target="../slideLayouts/slideLayout1.xml"/><Relationship Id="rId4" Type="http://schemas.openxmlformats.org/officeDocument/2006/relationships/hyperlink" Target="https://mediaweb.ap.panopto.com/Panopto/Pages/Viewer.aspx?id=f58b6db9-648e-4735-adac-9fe7004e138b"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a:xfrm>
            <a:off x="899592" y="404664"/>
            <a:ext cx="7989512" cy="2723728"/>
          </a:xfrm>
        </p:spPr>
        <p:txBody>
          <a:bodyPr>
            <a:normAutofit/>
          </a:bodyPr>
          <a:lstStyle/>
          <a:p>
            <a:r>
              <a:rPr lang="en-US" altLang="zh-HK" dirty="0">
                <a:solidFill>
                  <a:schemeClr val="tx1"/>
                </a:solidFill>
                <a:effectLst/>
                <a:latin typeface="+mn-lt"/>
                <a:cs typeface="Times New Roman" panose="02020603050405020304" pitchFamily="18" charset="0"/>
              </a:rPr>
              <a:t>La Kopi: Forging of the Chinese Singaporean Community </a:t>
            </a:r>
            <a:endParaRPr lang="zh-HK" altLang="en-US" dirty="0">
              <a:solidFill>
                <a:schemeClr val="tx1"/>
              </a:solidFill>
              <a:latin typeface="+mn-lt"/>
              <a:cs typeface="Times New Roman" panose="02020603050405020304" pitchFamily="18" charset="0"/>
            </a:endParaRPr>
          </a:p>
        </p:txBody>
      </p:sp>
      <p:pic>
        <p:nvPicPr>
          <p:cNvPr id="1026" name="Picture 2" descr="C:\Users\user\Desktop\14efca8ca9507f4b28435850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52936"/>
            <a:ext cx="3672408" cy="367240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5327240" y="3647116"/>
            <a:ext cx="295232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HK" sz="4400" i="0" strike="noStrike" kern="1200" cap="none" spc="0" normalizeH="0" baseline="0" noProof="0" dirty="0">
                <a:ln>
                  <a:noFill/>
                </a:ln>
                <a:solidFill>
                  <a:srgbClr val="FFFF00"/>
                </a:solidFill>
                <a:effectLst/>
                <a:uLnTx/>
                <a:uFillTx/>
                <a:latin typeface="Constantia"/>
                <a:ea typeface="新細明體" panose="02020500000000000000" pitchFamily="18" charset="-120"/>
                <a:cs typeface="Times New Roman" panose="02020603050405020304" pitchFamily="18" charset="0"/>
              </a:rPr>
              <a:t>GES1038</a:t>
            </a:r>
            <a:endParaRPr kumimoji="0" lang="zh-HK" altLang="en-US" sz="4400" i="0" strike="noStrike" kern="1200" cap="none" spc="0" normalizeH="0" baseline="0" noProof="0" dirty="0">
              <a:ln>
                <a:noFill/>
              </a:ln>
              <a:solidFill>
                <a:srgbClr val="FFFF00"/>
              </a:solidFill>
              <a:effectLst/>
              <a:uLnTx/>
              <a:uFillTx/>
              <a:latin typeface="Constantia"/>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75499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428768"/>
          </a:xfrm>
        </p:spPr>
        <p:txBody>
          <a:bodyPr>
            <a:normAutofit fontScale="90000"/>
          </a:bodyPr>
          <a:lstStyle/>
          <a:p>
            <a:pPr algn="ctr"/>
            <a:r>
              <a:rPr lang="en-SG" b="1" dirty="0">
                <a:latin typeface="+mn-lt"/>
              </a:rPr>
              <a:t/>
            </a:r>
            <a:br>
              <a:rPr lang="en-SG" b="1" dirty="0">
                <a:latin typeface="+mn-lt"/>
              </a:rPr>
            </a:br>
            <a:r>
              <a:rPr lang="en-SG" b="1" dirty="0">
                <a:latin typeface="+mn-lt"/>
              </a:rPr>
              <a:t/>
            </a:r>
            <a:br>
              <a:rPr lang="en-SG" b="1" dirty="0">
                <a:latin typeface="+mn-lt"/>
              </a:rPr>
            </a:br>
            <a:r>
              <a:rPr lang="en-SG" b="1" dirty="0">
                <a:latin typeface="+mn-lt"/>
              </a:rPr>
              <a:t>CA 100%</a:t>
            </a:r>
            <a:br>
              <a:rPr lang="en-SG" b="1" dirty="0">
                <a:latin typeface="+mn-lt"/>
              </a:rPr>
            </a:br>
            <a:endParaRPr lang="en-SG" b="1" dirty="0">
              <a:latin typeface="+mn-lt"/>
            </a:endParaRPr>
          </a:p>
        </p:txBody>
      </p:sp>
      <p:sp>
        <p:nvSpPr>
          <p:cNvPr id="3" name="Content Placeholder 2"/>
          <p:cNvSpPr>
            <a:spLocks noGrp="1"/>
          </p:cNvSpPr>
          <p:nvPr>
            <p:ph idx="1"/>
          </p:nvPr>
        </p:nvSpPr>
        <p:spPr>
          <a:xfrm>
            <a:off x="457200" y="980728"/>
            <a:ext cx="8229600" cy="5760640"/>
          </a:xfrm>
        </p:spPr>
        <p:txBody>
          <a:bodyPr>
            <a:normAutofit fontScale="92500" lnSpcReduction="10000"/>
          </a:bodyPr>
          <a:lstStyle/>
          <a:p>
            <a:r>
              <a:rPr lang="en-SG" dirty="0"/>
              <a:t>Tutorial participation – 20%</a:t>
            </a:r>
          </a:p>
          <a:p>
            <a:pPr lvl="1"/>
            <a:r>
              <a:rPr lang="en-SG" dirty="0"/>
              <a:t>Group presentation?</a:t>
            </a:r>
          </a:p>
          <a:p>
            <a:pPr marL="393192" lvl="1" indent="0">
              <a:buNone/>
            </a:pPr>
            <a:endParaRPr lang="en-SG" dirty="0"/>
          </a:p>
          <a:p>
            <a:r>
              <a:rPr lang="en-SG" dirty="0"/>
              <a:t>Critical review (due 15 March 2021, before 12 pm) - 20%</a:t>
            </a:r>
          </a:p>
          <a:p>
            <a:pPr marL="393192" lvl="1" indent="0">
              <a:buNone/>
            </a:pPr>
            <a:r>
              <a:rPr lang="en-US" dirty="0"/>
              <a:t>Word limit: 1000 words</a:t>
            </a:r>
            <a:endParaRPr lang="en-SG" dirty="0"/>
          </a:p>
          <a:p>
            <a:pPr marL="393192" lvl="1" indent="0">
              <a:buNone/>
            </a:pPr>
            <a:endParaRPr lang="en-SG" dirty="0"/>
          </a:p>
          <a:p>
            <a:r>
              <a:rPr lang="en-SG" dirty="0"/>
              <a:t>Individual research essay (due 19</a:t>
            </a:r>
            <a:r>
              <a:rPr lang="en-SG" baseline="30000" dirty="0"/>
              <a:t> </a:t>
            </a:r>
            <a:r>
              <a:rPr lang="en-SG" dirty="0"/>
              <a:t>April 2021, before 12 pm) – 40%</a:t>
            </a:r>
          </a:p>
          <a:p>
            <a:pPr lvl="1"/>
            <a:r>
              <a:rPr lang="en-US" dirty="0"/>
              <a:t>The topic will revolve </a:t>
            </a:r>
            <a:r>
              <a:rPr lang="en-US" dirty="0" smtClean="0"/>
              <a:t>around</a:t>
            </a:r>
            <a:r>
              <a:rPr lang="en-US" dirty="0"/>
              <a:t> </a:t>
            </a:r>
            <a:r>
              <a:rPr lang="en-SG" dirty="0" smtClean="0"/>
              <a:t>__________________________</a:t>
            </a:r>
            <a:endParaRPr lang="en-US" dirty="0" smtClean="0"/>
          </a:p>
          <a:p>
            <a:pPr lvl="1"/>
            <a:r>
              <a:rPr lang="en-US" dirty="0" smtClean="0"/>
              <a:t>Word </a:t>
            </a:r>
            <a:r>
              <a:rPr lang="en-US" dirty="0"/>
              <a:t>limit: 2000 words</a:t>
            </a:r>
            <a:endParaRPr lang="en-SG" dirty="0"/>
          </a:p>
          <a:p>
            <a:pPr marL="0" indent="0">
              <a:buNone/>
            </a:pPr>
            <a:endParaRPr lang="en-SG" dirty="0"/>
          </a:p>
          <a:p>
            <a:r>
              <a:rPr lang="en-SG" dirty="0"/>
              <a:t>Final Quiz (12 April 2021) - 20%</a:t>
            </a:r>
          </a:p>
          <a:p>
            <a:pPr lvl="1"/>
            <a:r>
              <a:rPr lang="en-SG" dirty="0"/>
              <a:t>Open book </a:t>
            </a:r>
            <a:r>
              <a:rPr lang="en-SG" dirty="0" smtClean="0"/>
              <a:t>quiz</a:t>
            </a:r>
          </a:p>
          <a:p>
            <a:pPr lvl="1"/>
            <a:r>
              <a:rPr lang="en-SG" dirty="0" smtClean="0"/>
              <a:t>________________________</a:t>
            </a:r>
            <a:endParaRPr lang="en-SG" dirty="0"/>
          </a:p>
        </p:txBody>
      </p:sp>
    </p:spTree>
    <p:extLst>
      <p:ext uri="{BB962C8B-B14F-4D97-AF65-F5344CB8AC3E}">
        <p14:creationId xmlns:p14="http://schemas.microsoft.com/office/powerpoint/2010/main" val="156392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116632"/>
            <a:ext cx="8229600" cy="1143000"/>
          </a:xfrm>
        </p:spPr>
        <p:txBody>
          <a:bodyPr/>
          <a:lstStyle/>
          <a:p>
            <a:pPr algn="ctr"/>
            <a:r>
              <a:rPr lang="en-US" altLang="zh-HK" dirty="0">
                <a:latin typeface="+mn-lt"/>
              </a:rPr>
              <a:t>GE modules in NUS</a:t>
            </a:r>
            <a:endParaRPr lang="zh-HK" altLang="en-US" dirty="0">
              <a:latin typeface="+mn-lt"/>
            </a:endParaRPr>
          </a:p>
        </p:txBody>
      </p:sp>
      <p:sp>
        <p:nvSpPr>
          <p:cNvPr id="3" name="內容版面配置區 2"/>
          <p:cNvSpPr>
            <a:spLocks noGrp="1"/>
          </p:cNvSpPr>
          <p:nvPr>
            <p:ph idx="1"/>
          </p:nvPr>
        </p:nvSpPr>
        <p:spPr>
          <a:xfrm>
            <a:off x="459587" y="1282020"/>
            <a:ext cx="8229600" cy="4389120"/>
          </a:xfrm>
        </p:spPr>
        <p:txBody>
          <a:bodyPr>
            <a:normAutofit/>
          </a:bodyPr>
          <a:lstStyle/>
          <a:p>
            <a:r>
              <a:rPr lang="en-US" altLang="zh-HK" dirty="0"/>
              <a:t>GEH-Human Cultures pillar</a:t>
            </a:r>
          </a:p>
          <a:p>
            <a:r>
              <a:rPr lang="en-US" altLang="zh-HK" dirty="0"/>
              <a:t>GEQ-Asking Questions pillar</a:t>
            </a:r>
          </a:p>
          <a:p>
            <a:r>
              <a:rPr lang="en-US" altLang="zh-HK" dirty="0"/>
              <a:t>GER-Quantitative Reasoning pillar</a:t>
            </a:r>
          </a:p>
          <a:p>
            <a:r>
              <a:rPr lang="en-US" altLang="zh-HK" dirty="0"/>
              <a:t>GES-Singapore Studies pillar </a:t>
            </a:r>
          </a:p>
          <a:p>
            <a:r>
              <a:rPr lang="en-US" altLang="zh-HK" dirty="0"/>
              <a:t>GET-Thinking and Expression pillar</a:t>
            </a:r>
          </a:p>
        </p:txBody>
      </p:sp>
      <p:sp>
        <p:nvSpPr>
          <p:cNvPr id="5" name="TextBox 4"/>
          <p:cNvSpPr txBox="1"/>
          <p:nvPr/>
        </p:nvSpPr>
        <p:spPr>
          <a:xfrm>
            <a:off x="112279" y="3831502"/>
            <a:ext cx="8924215" cy="2308324"/>
          </a:xfrm>
          <a:prstGeom prst="rect">
            <a:avLst/>
          </a:prstGeom>
          <a:noFill/>
        </p:spPr>
        <p:txBody>
          <a:bodyPr wrap="square" rtlCol="0">
            <a:spAutoFit/>
          </a:bodyPr>
          <a:lstStyle/>
          <a:p>
            <a:r>
              <a:rPr lang="en-SG" sz="2400" dirty="0"/>
              <a:t>Singapore Studies aims to strengthen a student's understanding of the economy, geography, history, politics, and society of Singapore. The modules are designed to expose students to different perspectives on the critical issues confronting Singapore, and a deep appreciation of the conditions affecting decision-making in a Singapore operating within a regional and global context.</a:t>
            </a:r>
          </a:p>
        </p:txBody>
      </p:sp>
    </p:spTree>
    <p:extLst>
      <p:ext uri="{BB962C8B-B14F-4D97-AF65-F5344CB8AC3E}">
        <p14:creationId xmlns:p14="http://schemas.microsoft.com/office/powerpoint/2010/main" val="25687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989" y="0"/>
            <a:ext cx="8041726" cy="939600"/>
          </a:xfrm>
          <a:prstGeom prst="rect">
            <a:avLst/>
          </a:prstGeom>
        </p:spPr>
      </p:pic>
      <p:pic>
        <p:nvPicPr>
          <p:cNvPr id="5" name="Picture 4"/>
          <p:cNvPicPr>
            <a:picLocks noChangeAspect="1"/>
          </p:cNvPicPr>
          <p:nvPr/>
        </p:nvPicPr>
        <p:blipFill>
          <a:blip r:embed="rId3"/>
          <a:stretch>
            <a:fillRect/>
          </a:stretch>
        </p:blipFill>
        <p:spPr>
          <a:xfrm>
            <a:off x="466457" y="1010957"/>
            <a:ext cx="7893402" cy="5855885"/>
          </a:xfrm>
          <a:prstGeom prst="rect">
            <a:avLst/>
          </a:prstGeom>
        </p:spPr>
      </p:pic>
    </p:spTree>
    <p:extLst>
      <p:ext uri="{BB962C8B-B14F-4D97-AF65-F5344CB8AC3E}">
        <p14:creationId xmlns:p14="http://schemas.microsoft.com/office/powerpoint/2010/main" val="183061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291B-1F4A-41C2-95FD-4DA69CB239D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089733C-11E4-452F-AA64-110351E5E766}"/>
              </a:ext>
            </a:extLst>
          </p:cNvPr>
          <p:cNvSpPr>
            <a:spLocks noGrp="1"/>
          </p:cNvSpPr>
          <p:nvPr>
            <p:ph idx="1"/>
          </p:nvPr>
        </p:nvSpPr>
        <p:spPr/>
        <p:txBody>
          <a:bodyPr/>
          <a:lstStyle/>
          <a:p>
            <a:endParaRPr lang="en-SG"/>
          </a:p>
        </p:txBody>
      </p:sp>
      <p:pic>
        <p:nvPicPr>
          <p:cNvPr id="4" name="Picture 3">
            <a:extLst>
              <a:ext uri="{FF2B5EF4-FFF2-40B4-BE49-F238E27FC236}">
                <a16:creationId xmlns:a16="http://schemas.microsoft.com/office/drawing/2014/main" id="{718648D8-2754-48F2-ACBB-0E5478128CBD}"/>
              </a:ext>
            </a:extLst>
          </p:cNvPr>
          <p:cNvPicPr>
            <a:picLocks noChangeAspect="1"/>
          </p:cNvPicPr>
          <p:nvPr/>
        </p:nvPicPr>
        <p:blipFill>
          <a:blip r:embed="rId2"/>
          <a:stretch>
            <a:fillRect/>
          </a:stretch>
        </p:blipFill>
        <p:spPr>
          <a:xfrm>
            <a:off x="323528" y="132964"/>
            <a:ext cx="8640960" cy="6592071"/>
          </a:xfrm>
          <a:prstGeom prst="rect">
            <a:avLst/>
          </a:prstGeom>
        </p:spPr>
      </p:pic>
    </p:spTree>
    <p:extLst>
      <p:ext uri="{BB962C8B-B14F-4D97-AF65-F5344CB8AC3E}">
        <p14:creationId xmlns:p14="http://schemas.microsoft.com/office/powerpoint/2010/main" val="145442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0"/>
            <a:ext cx="8229600" cy="836712"/>
          </a:xfrm>
        </p:spPr>
        <p:txBody>
          <a:bodyPr/>
          <a:lstStyle/>
          <a:p>
            <a:pPr algn="ctr"/>
            <a:r>
              <a:rPr lang="en-US" altLang="zh-HK" dirty="0">
                <a:latin typeface="+mn-lt"/>
              </a:rPr>
              <a:t>GES modules in NUS</a:t>
            </a:r>
            <a:endParaRPr lang="zh-HK" altLang="en-US" dirty="0">
              <a:latin typeface="+mn-lt"/>
            </a:endParaRPr>
          </a:p>
        </p:txBody>
      </p:sp>
      <p:pic>
        <p:nvPicPr>
          <p:cNvPr id="9" name="Picture 8"/>
          <p:cNvPicPr>
            <a:picLocks noChangeAspect="1"/>
          </p:cNvPicPr>
          <p:nvPr/>
        </p:nvPicPr>
        <p:blipFill>
          <a:blip r:embed="rId2"/>
          <a:stretch>
            <a:fillRect/>
          </a:stretch>
        </p:blipFill>
        <p:spPr>
          <a:xfrm>
            <a:off x="755576" y="908720"/>
            <a:ext cx="7560840" cy="5937527"/>
          </a:xfrm>
          <a:prstGeom prst="rect">
            <a:avLst/>
          </a:prstGeom>
        </p:spPr>
      </p:pic>
    </p:spTree>
    <p:extLst>
      <p:ext uri="{BB962C8B-B14F-4D97-AF65-F5344CB8AC3E}">
        <p14:creationId xmlns:p14="http://schemas.microsoft.com/office/powerpoint/2010/main" val="1820588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58" y="116631"/>
            <a:ext cx="9061954" cy="6445955"/>
          </a:xfrm>
          <a:prstGeom prst="rect">
            <a:avLst/>
          </a:prstGeom>
        </p:spPr>
      </p:pic>
    </p:spTree>
    <p:extLst>
      <p:ext uri="{BB962C8B-B14F-4D97-AF65-F5344CB8AC3E}">
        <p14:creationId xmlns:p14="http://schemas.microsoft.com/office/powerpoint/2010/main" val="1121144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5D10E-1F18-46AE-8DC1-FC1A604EFD38}"/>
              </a:ext>
            </a:extLst>
          </p:cNvPr>
          <p:cNvPicPr>
            <a:picLocks noChangeAspect="1"/>
          </p:cNvPicPr>
          <p:nvPr/>
        </p:nvPicPr>
        <p:blipFill>
          <a:blip r:embed="rId2"/>
          <a:stretch>
            <a:fillRect/>
          </a:stretch>
        </p:blipFill>
        <p:spPr>
          <a:xfrm>
            <a:off x="971600" y="1052736"/>
            <a:ext cx="7200800" cy="4054735"/>
          </a:xfrm>
          <a:prstGeom prst="rect">
            <a:avLst/>
          </a:prstGeom>
        </p:spPr>
      </p:pic>
    </p:spTree>
    <p:extLst>
      <p:ext uri="{BB962C8B-B14F-4D97-AF65-F5344CB8AC3E}">
        <p14:creationId xmlns:p14="http://schemas.microsoft.com/office/powerpoint/2010/main" val="139016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4788380"/>
              </p:ext>
            </p:extLst>
          </p:nvPr>
        </p:nvGraphicFramePr>
        <p:xfrm>
          <a:off x="539552" y="836712"/>
          <a:ext cx="7776864" cy="3744416"/>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5969A40B-F266-4BE0-A466-BA05C9D30044}"/>
              </a:ext>
            </a:extLst>
          </p:cNvPr>
          <p:cNvPicPr>
            <a:picLocks noChangeAspect="1"/>
          </p:cNvPicPr>
          <p:nvPr/>
        </p:nvPicPr>
        <p:blipFill>
          <a:blip r:embed="rId3"/>
          <a:stretch>
            <a:fillRect/>
          </a:stretch>
        </p:blipFill>
        <p:spPr>
          <a:xfrm>
            <a:off x="0" y="4653136"/>
            <a:ext cx="6516216" cy="2231933"/>
          </a:xfrm>
          <a:prstGeom prst="rect">
            <a:avLst/>
          </a:prstGeom>
        </p:spPr>
      </p:pic>
    </p:spTree>
    <p:extLst>
      <p:ext uri="{BB962C8B-B14F-4D97-AF65-F5344CB8AC3E}">
        <p14:creationId xmlns:p14="http://schemas.microsoft.com/office/powerpoint/2010/main" val="37433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54788380"/>
              </p:ext>
            </p:extLst>
          </p:nvPr>
        </p:nvGraphicFramePr>
        <p:xfrm>
          <a:off x="539552" y="836712"/>
          <a:ext cx="7776864" cy="3744416"/>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C923746A-5A9F-4423-87A2-772087CCE01E}"/>
              </a:ext>
            </a:extLst>
          </p:cNvPr>
          <p:cNvPicPr>
            <a:picLocks noChangeAspect="1"/>
          </p:cNvPicPr>
          <p:nvPr/>
        </p:nvPicPr>
        <p:blipFill>
          <a:blip r:embed="rId3"/>
          <a:stretch>
            <a:fillRect/>
          </a:stretch>
        </p:blipFill>
        <p:spPr>
          <a:xfrm>
            <a:off x="2299543" y="4554059"/>
            <a:ext cx="6844457" cy="2303941"/>
          </a:xfrm>
          <a:prstGeom prst="rect">
            <a:avLst/>
          </a:prstGeom>
        </p:spPr>
      </p:pic>
    </p:spTree>
    <p:extLst>
      <p:ext uri="{BB962C8B-B14F-4D97-AF65-F5344CB8AC3E}">
        <p14:creationId xmlns:p14="http://schemas.microsoft.com/office/powerpoint/2010/main" val="28755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610" y="260648"/>
            <a:ext cx="4536504" cy="30243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52736"/>
            <a:ext cx="3171086" cy="3528392"/>
          </a:xfrm>
          <a:prstGeom prst="rect">
            <a:avLst/>
          </a:prstGeom>
        </p:spPr>
      </p:pic>
      <p:pic>
        <p:nvPicPr>
          <p:cNvPr id="6" name="Picture 5">
            <a:extLst>
              <a:ext uri="{FF2B5EF4-FFF2-40B4-BE49-F238E27FC236}">
                <a16:creationId xmlns:a16="http://schemas.microsoft.com/office/drawing/2014/main" id="{AB35E02C-C396-4365-B4D3-1C6E8E90F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432" y="3573016"/>
            <a:ext cx="4567322" cy="2557700"/>
          </a:xfrm>
          <a:prstGeom prst="rect">
            <a:avLst/>
          </a:prstGeom>
        </p:spPr>
      </p:pic>
    </p:spTree>
    <p:extLst>
      <p:ext uri="{BB962C8B-B14F-4D97-AF65-F5344CB8AC3E}">
        <p14:creationId xmlns:p14="http://schemas.microsoft.com/office/powerpoint/2010/main" val="403306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4D15-932B-42E4-A324-E6BAC75843F9}"/>
              </a:ext>
            </a:extLst>
          </p:cNvPr>
          <p:cNvSpPr>
            <a:spLocks noGrp="1"/>
          </p:cNvSpPr>
          <p:nvPr>
            <p:ph type="title"/>
          </p:nvPr>
        </p:nvSpPr>
        <p:spPr>
          <a:xfrm>
            <a:off x="691708" y="1918197"/>
            <a:ext cx="6720751" cy="1121601"/>
          </a:xfrm>
        </p:spPr>
        <p:txBody>
          <a:bodyPr/>
          <a:lstStyle/>
          <a:p>
            <a:r>
              <a:rPr lang="en-SG" b="1" dirty="0">
                <a:latin typeface="Garamond" panose="02020404030301010803" pitchFamily="18" charset="0"/>
              </a:rPr>
              <a:t>Admin matters</a:t>
            </a:r>
          </a:p>
        </p:txBody>
      </p:sp>
    </p:spTree>
    <p:extLst>
      <p:ext uri="{BB962C8B-B14F-4D97-AF65-F5344CB8AC3E}">
        <p14:creationId xmlns:p14="http://schemas.microsoft.com/office/powerpoint/2010/main" val="319120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30792"/>
            <a:ext cx="7691884" cy="6782169"/>
          </a:xfrm>
          <a:prstGeom prst="rect">
            <a:avLst/>
          </a:prstGeom>
        </p:spPr>
      </p:pic>
    </p:spTree>
    <p:extLst>
      <p:ext uri="{BB962C8B-B14F-4D97-AF65-F5344CB8AC3E}">
        <p14:creationId xmlns:p14="http://schemas.microsoft.com/office/powerpoint/2010/main" val="406323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528" y="377611"/>
            <a:ext cx="8496944" cy="6102777"/>
          </a:xfrm>
          <a:prstGeom prst="rect">
            <a:avLst/>
          </a:prstGeom>
        </p:spPr>
      </p:pic>
    </p:spTree>
    <p:extLst>
      <p:ext uri="{BB962C8B-B14F-4D97-AF65-F5344CB8AC3E}">
        <p14:creationId xmlns:p14="http://schemas.microsoft.com/office/powerpoint/2010/main" val="1077527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745" y="2204864"/>
            <a:ext cx="8229600" cy="4058087"/>
          </a:xfrm>
        </p:spPr>
        <p:txBody>
          <a:bodyPr/>
          <a:lstStyle/>
          <a:p>
            <a:r>
              <a:rPr lang="en-SG" dirty="0"/>
              <a:t>Singapore is not a melting pot, but a society where each race is encouraged to preserve its unique culture and traditions, and appreciate and respect that of others, Prime Minister Lee Hsien Loong said on Friday (May 19).</a:t>
            </a:r>
          </a:p>
        </p:txBody>
      </p:sp>
      <p:pic>
        <p:nvPicPr>
          <p:cNvPr id="4" name="Picture 3"/>
          <p:cNvPicPr>
            <a:picLocks noChangeAspect="1"/>
          </p:cNvPicPr>
          <p:nvPr/>
        </p:nvPicPr>
        <p:blipFill>
          <a:blip r:embed="rId3"/>
          <a:stretch>
            <a:fillRect/>
          </a:stretch>
        </p:blipFill>
        <p:spPr>
          <a:xfrm>
            <a:off x="0" y="692696"/>
            <a:ext cx="8905091" cy="1041027"/>
          </a:xfrm>
          <a:prstGeom prst="rect">
            <a:avLst/>
          </a:prstGeom>
        </p:spPr>
      </p:pic>
      <p:pic>
        <p:nvPicPr>
          <p:cNvPr id="5" name="Picture 4"/>
          <p:cNvPicPr>
            <a:picLocks noChangeAspect="1"/>
          </p:cNvPicPr>
          <p:nvPr/>
        </p:nvPicPr>
        <p:blipFill>
          <a:blip r:embed="rId4"/>
          <a:stretch>
            <a:fillRect/>
          </a:stretch>
        </p:blipFill>
        <p:spPr>
          <a:xfrm>
            <a:off x="3154745" y="213254"/>
            <a:ext cx="2595600" cy="330600"/>
          </a:xfrm>
          <a:prstGeom prst="rect">
            <a:avLst/>
          </a:prstGeom>
        </p:spPr>
      </p:pic>
      <p:pic>
        <p:nvPicPr>
          <p:cNvPr id="6" name="Picture 5"/>
          <p:cNvPicPr>
            <a:picLocks noChangeAspect="1"/>
          </p:cNvPicPr>
          <p:nvPr/>
        </p:nvPicPr>
        <p:blipFill>
          <a:blip r:embed="rId5"/>
          <a:stretch>
            <a:fillRect/>
          </a:stretch>
        </p:blipFill>
        <p:spPr>
          <a:xfrm>
            <a:off x="6804248" y="1596916"/>
            <a:ext cx="2339752" cy="302544"/>
          </a:xfrm>
          <a:prstGeom prst="rect">
            <a:avLst/>
          </a:prstGeom>
        </p:spPr>
      </p:pic>
    </p:spTree>
    <p:extLst>
      <p:ext uri="{BB962C8B-B14F-4D97-AF65-F5344CB8AC3E}">
        <p14:creationId xmlns:p14="http://schemas.microsoft.com/office/powerpoint/2010/main" val="126877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046C-B123-40EC-859E-A3C0F3F523A5}"/>
              </a:ext>
            </a:extLst>
          </p:cNvPr>
          <p:cNvPicPr>
            <a:picLocks noChangeAspect="1"/>
          </p:cNvPicPr>
          <p:nvPr/>
        </p:nvPicPr>
        <p:blipFill>
          <a:blip r:embed="rId2"/>
          <a:stretch>
            <a:fillRect/>
          </a:stretch>
        </p:blipFill>
        <p:spPr>
          <a:xfrm>
            <a:off x="926282" y="116632"/>
            <a:ext cx="7291435" cy="6408712"/>
          </a:xfrm>
          <a:prstGeom prst="rect">
            <a:avLst/>
          </a:prstGeom>
        </p:spPr>
      </p:pic>
    </p:spTree>
    <p:extLst>
      <p:ext uri="{BB962C8B-B14F-4D97-AF65-F5344CB8AC3E}">
        <p14:creationId xmlns:p14="http://schemas.microsoft.com/office/powerpoint/2010/main" val="2078345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828" y="764704"/>
            <a:ext cx="7668344" cy="5751258"/>
          </a:xfrm>
          <a:prstGeom prst="rect">
            <a:avLst/>
          </a:prstGeom>
        </p:spPr>
      </p:pic>
    </p:spTree>
    <p:extLst>
      <p:ext uri="{BB962C8B-B14F-4D97-AF65-F5344CB8AC3E}">
        <p14:creationId xmlns:p14="http://schemas.microsoft.com/office/powerpoint/2010/main" val="2397672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92061915"/>
              </p:ext>
            </p:extLst>
          </p:nvPr>
        </p:nvGraphicFramePr>
        <p:xfrm>
          <a:off x="467544" y="1232756"/>
          <a:ext cx="8568952" cy="4392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35775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95536" y="1275588"/>
          <a:ext cx="8352928"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3"/>
          <p:cNvSpPr>
            <a:spLocks noGrp="1"/>
          </p:cNvSpPr>
          <p:nvPr>
            <p:ph type="title"/>
          </p:nvPr>
        </p:nvSpPr>
        <p:spPr/>
        <p:txBody>
          <a:bodyPr/>
          <a:lstStyle/>
          <a:p>
            <a:endParaRPr lang="en-SG"/>
          </a:p>
        </p:txBody>
      </p:sp>
    </p:spTree>
    <p:extLst>
      <p:ext uri="{BB962C8B-B14F-4D97-AF65-F5344CB8AC3E}">
        <p14:creationId xmlns:p14="http://schemas.microsoft.com/office/powerpoint/2010/main" val="83439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JYv_9_u0Bek"/>
          <p:cNvPicPr>
            <a:picLocks noGrp="1" noRot="1" noChangeAspect="1"/>
          </p:cNvPicPr>
          <p:nvPr>
            <p:ph idx="1"/>
            <a:videoFile r:link="rId1"/>
          </p:nvPr>
        </p:nvPicPr>
        <p:blipFill>
          <a:blip r:embed="rId4"/>
          <a:stretch>
            <a:fillRect/>
          </a:stretch>
        </p:blipFill>
        <p:spPr>
          <a:xfrm>
            <a:off x="163746" y="704088"/>
            <a:ext cx="8816508" cy="4959286"/>
          </a:xfrm>
          <a:prstGeom prst="rect">
            <a:avLst/>
          </a:prstGeom>
        </p:spPr>
      </p:pic>
    </p:spTree>
    <p:extLst>
      <p:ext uri="{BB962C8B-B14F-4D97-AF65-F5344CB8AC3E}">
        <p14:creationId xmlns:p14="http://schemas.microsoft.com/office/powerpoint/2010/main" val="1803641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088"/>
          </a:xfrm>
        </p:spPr>
        <p:txBody>
          <a:bodyPr>
            <a:normAutofit fontScale="90000"/>
          </a:bodyPr>
          <a:lstStyle/>
          <a:p>
            <a:pPr algn="ctr"/>
            <a:r>
              <a:rPr lang="en-US" sz="4900" b="1" dirty="0">
                <a:solidFill>
                  <a:srgbClr val="C00000"/>
                </a:solidFill>
                <a:latin typeface="+mn-lt"/>
              </a:rPr>
              <a:t>Idealism</a:t>
            </a:r>
            <a:endParaRPr lang="en-SG" b="1" dirty="0">
              <a:solidFill>
                <a:srgbClr val="C00000"/>
              </a:solidFill>
              <a:latin typeface="+mn-lt"/>
            </a:endParaRPr>
          </a:p>
        </p:txBody>
      </p:sp>
      <p:sp>
        <p:nvSpPr>
          <p:cNvPr id="3" name="Content Placeholder 2"/>
          <p:cNvSpPr>
            <a:spLocks noGrp="1"/>
          </p:cNvSpPr>
          <p:nvPr>
            <p:ph idx="1"/>
          </p:nvPr>
        </p:nvSpPr>
        <p:spPr>
          <a:xfrm>
            <a:off x="0" y="789590"/>
            <a:ext cx="9144000" cy="6068410"/>
          </a:xfrm>
        </p:spPr>
        <p:txBody>
          <a:bodyPr>
            <a:noAutofit/>
          </a:bodyPr>
          <a:lstStyle/>
          <a:p>
            <a:r>
              <a:rPr lang="en-SG" sz="2300" dirty="0"/>
              <a:t>The last point concerns his reputation as the complete political pragmatist who did not allow idealism to get in the way of what would work in and for Singapore. He was a pragmatist, yet in a very deep sense he was an idealist. He was obsessed with not only what would work in Singapore, but what the feel and timbre of our society should be. This is well illustrated by his approach to the language policy. In a population comprising 75% Chinese, the easiest way to ensure political support and electoral support would have been to champion Chinese language and, behind that, Chinese chauvinism.</a:t>
            </a:r>
          </a:p>
          <a:p>
            <a:pPr indent="-182880"/>
            <a:endParaRPr lang="en-SG" sz="1200" dirty="0"/>
          </a:p>
          <a:p>
            <a:r>
              <a:rPr lang="en-SG" sz="2300" dirty="0"/>
              <a:t>He was convinced that for our nation to be distinct and different  from other nations we had to be multi-lingual with English as the main language of administration and commerce.  But each racial group must maintain its cultural identity with their mother tongue as a second language. To convert Chinese schools into national type schools and push for Mandarin against Chinese dialects were the acts of an idealist not the acts of a pragmatist.</a:t>
            </a:r>
          </a:p>
        </p:txBody>
      </p:sp>
    </p:spTree>
    <p:extLst>
      <p:ext uri="{BB962C8B-B14F-4D97-AF65-F5344CB8AC3E}">
        <p14:creationId xmlns:p14="http://schemas.microsoft.com/office/powerpoint/2010/main" val="2427025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504" y="0"/>
            <a:ext cx="5858899" cy="1830516"/>
          </a:xfrm>
          <a:prstGeom prst="rect">
            <a:avLst/>
          </a:prstGeom>
        </p:spPr>
      </p:pic>
      <p:pic>
        <p:nvPicPr>
          <p:cNvPr id="6" name="Picture 5"/>
          <p:cNvPicPr>
            <a:picLocks noChangeAspect="1"/>
          </p:cNvPicPr>
          <p:nvPr/>
        </p:nvPicPr>
        <p:blipFill>
          <a:blip r:embed="rId3"/>
          <a:stretch>
            <a:fillRect/>
          </a:stretch>
        </p:blipFill>
        <p:spPr>
          <a:xfrm>
            <a:off x="3923928" y="1382993"/>
            <a:ext cx="5039240" cy="5441298"/>
          </a:xfrm>
          <a:prstGeom prst="rect">
            <a:avLst/>
          </a:prstGeom>
        </p:spPr>
      </p:pic>
      <p:sp>
        <p:nvSpPr>
          <p:cNvPr id="2" name="Rounded Rectangle 1"/>
          <p:cNvSpPr/>
          <p:nvPr/>
        </p:nvSpPr>
        <p:spPr>
          <a:xfrm>
            <a:off x="7956376" y="6453336"/>
            <a:ext cx="64807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845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8257" y="2216827"/>
            <a:ext cx="7875639" cy="1121601"/>
          </a:xfrm>
        </p:spPr>
        <p:txBody>
          <a:bodyPr/>
          <a:lstStyle/>
          <a:p>
            <a:pPr algn="ctr"/>
            <a:r>
              <a:rPr lang="en-SG" sz="4800" b="1" dirty="0">
                <a:latin typeface="Constantia" panose="02030602050306030303" pitchFamily="18" charset="0"/>
                <a:ea typeface="+mj-ea"/>
                <a:cs typeface="Times New Roman" panose="02020603050405020304" pitchFamily="18" charset="0"/>
              </a:rPr>
              <a:t>1 hr 35 mins of online lessons</a:t>
            </a:r>
          </a:p>
        </p:txBody>
      </p:sp>
      <p:cxnSp>
        <p:nvCxnSpPr>
          <p:cNvPr id="4" name="Straight Connector 3"/>
          <p:cNvCxnSpPr/>
          <p:nvPr/>
        </p:nvCxnSpPr>
        <p:spPr>
          <a:xfrm>
            <a:off x="865239" y="4159045"/>
            <a:ext cx="7610167" cy="983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60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DjWe2l6Zzg4"/>
          <p:cNvPicPr>
            <a:picLocks noGrp="1" noRot="1" noChangeAspect="1"/>
          </p:cNvPicPr>
          <p:nvPr>
            <p:ph idx="1"/>
            <a:videoFile r:link="rId1"/>
          </p:nvPr>
        </p:nvPicPr>
        <p:blipFill>
          <a:blip r:embed="rId4"/>
          <a:stretch>
            <a:fillRect/>
          </a:stretch>
        </p:blipFill>
        <p:spPr>
          <a:xfrm>
            <a:off x="179512" y="548680"/>
            <a:ext cx="8832981" cy="4968552"/>
          </a:xfrm>
          <a:prstGeom prst="rect">
            <a:avLst/>
          </a:prstGeom>
        </p:spPr>
      </p:pic>
    </p:spTree>
    <p:extLst>
      <p:ext uri="{BB962C8B-B14F-4D97-AF65-F5344CB8AC3E}">
        <p14:creationId xmlns:p14="http://schemas.microsoft.com/office/powerpoint/2010/main" val="2632378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BqCd8508JRo"/>
          <p:cNvPicPr>
            <a:picLocks noGrp="1" noRot="1" noChangeAspect="1"/>
          </p:cNvPicPr>
          <p:nvPr>
            <p:ph idx="1"/>
            <a:videoFile r:link="rId1"/>
          </p:nvPr>
        </p:nvPicPr>
        <p:blipFill>
          <a:blip r:embed="rId3"/>
          <a:stretch>
            <a:fillRect/>
          </a:stretch>
        </p:blipFill>
        <p:spPr>
          <a:xfrm>
            <a:off x="109847" y="692694"/>
            <a:ext cx="8832985" cy="4968554"/>
          </a:xfrm>
          <a:prstGeom prst="rect">
            <a:avLst/>
          </a:prstGeom>
        </p:spPr>
      </p:pic>
    </p:spTree>
    <p:extLst>
      <p:ext uri="{BB962C8B-B14F-4D97-AF65-F5344CB8AC3E}">
        <p14:creationId xmlns:p14="http://schemas.microsoft.com/office/powerpoint/2010/main" val="835441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sz="4400" dirty="0">
                <a:solidFill>
                  <a:srgbClr val="C00000"/>
                </a:solidFill>
                <a:latin typeface="+mn-lt"/>
              </a:rPr>
              <a:t>In the words of Mr. Lee </a:t>
            </a:r>
            <a:r>
              <a:rPr lang="en-US" sz="4400" dirty="0" err="1">
                <a:solidFill>
                  <a:srgbClr val="C00000"/>
                </a:solidFill>
                <a:latin typeface="+mn-lt"/>
              </a:rPr>
              <a:t>Kuan</a:t>
            </a:r>
            <a:r>
              <a:rPr lang="en-US" sz="4400" dirty="0">
                <a:solidFill>
                  <a:srgbClr val="C00000"/>
                </a:solidFill>
                <a:latin typeface="+mn-lt"/>
              </a:rPr>
              <a:t> Yew</a:t>
            </a:r>
            <a:endParaRPr lang="en-SG" sz="4400" dirty="0">
              <a:solidFill>
                <a:srgbClr val="C00000"/>
              </a:solidFill>
              <a:latin typeface="+mn-lt"/>
            </a:endParaRPr>
          </a:p>
        </p:txBody>
      </p:sp>
      <p:sp>
        <p:nvSpPr>
          <p:cNvPr id="3" name="Content Placeholder 2"/>
          <p:cNvSpPr>
            <a:spLocks noGrp="1"/>
          </p:cNvSpPr>
          <p:nvPr>
            <p:ph idx="1"/>
          </p:nvPr>
        </p:nvSpPr>
        <p:spPr>
          <a:xfrm>
            <a:off x="467544" y="1628800"/>
            <a:ext cx="8229600" cy="4389120"/>
          </a:xfrm>
        </p:spPr>
        <p:txBody>
          <a:bodyPr/>
          <a:lstStyle/>
          <a:p>
            <a:r>
              <a:rPr lang="en-SG" dirty="0"/>
              <a:t>When we became independent in 1965, the Chinese Chamber of Commerce committee came to see me in my office, then at City Hall. They urged me to have Chinese as our national and official language. I looked them in the eye and said, "You must be mad, and I don't want to hear any more of that from you. If you do, you are entering the political arena. I have to fight you. Because Singapore will come apart."</a:t>
            </a:r>
          </a:p>
        </p:txBody>
      </p:sp>
    </p:spTree>
    <p:extLst>
      <p:ext uri="{BB962C8B-B14F-4D97-AF65-F5344CB8AC3E}">
        <p14:creationId xmlns:p14="http://schemas.microsoft.com/office/powerpoint/2010/main" val="3255105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75656" y="-1"/>
            <a:ext cx="6048672" cy="6898765"/>
          </a:xfrm>
          <a:prstGeom prst="rect">
            <a:avLst/>
          </a:prstGeom>
        </p:spPr>
      </p:pic>
    </p:spTree>
    <p:extLst>
      <p:ext uri="{BB962C8B-B14F-4D97-AF65-F5344CB8AC3E}">
        <p14:creationId xmlns:p14="http://schemas.microsoft.com/office/powerpoint/2010/main" val="78221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18123"/>
            <a:ext cx="8847869" cy="913860"/>
          </a:xfrm>
          <a:prstGeom prst="rect">
            <a:avLst/>
          </a:prstGeom>
        </p:spPr>
      </p:pic>
      <p:pic>
        <p:nvPicPr>
          <p:cNvPr id="5" name="Picture 4"/>
          <p:cNvPicPr>
            <a:picLocks noChangeAspect="1"/>
          </p:cNvPicPr>
          <p:nvPr/>
        </p:nvPicPr>
        <p:blipFill>
          <a:blip r:embed="rId3"/>
          <a:stretch>
            <a:fillRect/>
          </a:stretch>
        </p:blipFill>
        <p:spPr>
          <a:xfrm>
            <a:off x="1331640" y="814994"/>
            <a:ext cx="7166040" cy="5915761"/>
          </a:xfrm>
          <a:prstGeom prst="rect">
            <a:avLst/>
          </a:prstGeom>
        </p:spPr>
      </p:pic>
    </p:spTree>
    <p:extLst>
      <p:ext uri="{BB962C8B-B14F-4D97-AF65-F5344CB8AC3E}">
        <p14:creationId xmlns:p14="http://schemas.microsoft.com/office/powerpoint/2010/main" val="446605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6632"/>
            <a:ext cx="8686800" cy="1143000"/>
          </a:xfrm>
        </p:spPr>
        <p:txBody>
          <a:bodyPr>
            <a:normAutofit fontScale="90000"/>
          </a:bodyPr>
          <a:lstStyle/>
          <a:p>
            <a:pPr algn="ctr"/>
            <a:r>
              <a:rPr lang="en-US" b="1" dirty="0">
                <a:solidFill>
                  <a:srgbClr val="C00000"/>
                </a:solidFill>
                <a:latin typeface="+mn-lt"/>
              </a:rPr>
              <a:t>A Chinese island in a Malay sea</a:t>
            </a:r>
            <a:endParaRPr lang="en-SG" b="1" dirty="0">
              <a:solidFill>
                <a:srgbClr val="C00000"/>
              </a:solidFill>
              <a:latin typeface="+mn-lt"/>
            </a:endParaRPr>
          </a:p>
        </p:txBody>
      </p:sp>
      <p:sp>
        <p:nvSpPr>
          <p:cNvPr id="3" name="Content Placeholder 2"/>
          <p:cNvSpPr>
            <a:spLocks noGrp="1"/>
          </p:cNvSpPr>
          <p:nvPr>
            <p:ph idx="1"/>
          </p:nvPr>
        </p:nvSpPr>
        <p:spPr>
          <a:xfrm>
            <a:off x="457200" y="1484784"/>
            <a:ext cx="8229600" cy="4389120"/>
          </a:xfrm>
        </p:spPr>
        <p:txBody>
          <a:bodyPr/>
          <a:lstStyle/>
          <a:p>
            <a:r>
              <a:rPr lang="en-SG" dirty="0"/>
              <a:t>Singapore's elder statesman, Lee </a:t>
            </a:r>
            <a:r>
              <a:rPr lang="en-SG" dirty="0" err="1"/>
              <a:t>Kuan</a:t>
            </a:r>
            <a:r>
              <a:rPr lang="en-SG" dirty="0"/>
              <a:t> Yew, ends the first volume of his autobiography (Lee, 1998: 667) with a map of this region, to which the caption is 'We were a Chinese island in a Malay sea. How could we survive in such a hostile environment?'</a:t>
            </a:r>
          </a:p>
        </p:txBody>
      </p:sp>
    </p:spTree>
    <p:extLst>
      <p:ext uri="{BB962C8B-B14F-4D97-AF65-F5344CB8AC3E}">
        <p14:creationId xmlns:p14="http://schemas.microsoft.com/office/powerpoint/2010/main" val="3319478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 y="404664"/>
            <a:ext cx="9110464" cy="445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284984"/>
            <a:ext cx="3990975"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字版面配置區 7"/>
          <p:cNvSpPr>
            <a:spLocks noGrp="1"/>
          </p:cNvSpPr>
          <p:nvPr>
            <p:ph type="body" sz="half" idx="3"/>
          </p:nvPr>
        </p:nvSpPr>
        <p:spPr>
          <a:xfrm>
            <a:off x="561648" y="3429000"/>
            <a:ext cx="4104456" cy="3096344"/>
          </a:xfrm>
        </p:spPr>
        <p:txBody>
          <a:bodyPr>
            <a:noAutofit/>
          </a:bodyPr>
          <a:lstStyle/>
          <a:p>
            <a:r>
              <a:rPr lang="en-US" altLang="zh-HK" sz="2800" dirty="0">
                <a:solidFill>
                  <a:srgbClr val="C00000"/>
                </a:solidFill>
              </a:rPr>
              <a:t>One example of the community compromising was when it agreed to have English as the state's working language, he added.</a:t>
            </a:r>
            <a:endParaRPr lang="zh-HK" altLang="en-US" sz="2800" dirty="0">
              <a:solidFill>
                <a:srgbClr val="C00000"/>
              </a:solidFill>
            </a:endParaRPr>
          </a:p>
        </p:txBody>
      </p:sp>
      <p:sp>
        <p:nvSpPr>
          <p:cNvPr id="7" name="內容版面配置區 6"/>
          <p:cNvSpPr>
            <a:spLocks noGrp="1"/>
          </p:cNvSpPr>
          <p:nvPr>
            <p:ph sz="quarter" idx="2"/>
          </p:nvPr>
        </p:nvSpPr>
        <p:spPr>
          <a:xfrm>
            <a:off x="323528" y="1124744"/>
            <a:ext cx="8280920" cy="2448272"/>
          </a:xfrm>
        </p:spPr>
        <p:txBody>
          <a:bodyPr>
            <a:normAutofit/>
          </a:bodyPr>
          <a:lstStyle/>
          <a:p>
            <a:r>
              <a:rPr lang="en-US" altLang="zh-HK" sz="2800" b="1" dirty="0"/>
              <a:t>The Chinese community, which makes up the majority in Singapore, has always acted in the interests of the wider society, Education Minister (Higher Education and Skills) Ong Ye Kung said yesterday in Parliament.</a:t>
            </a:r>
            <a:endParaRPr lang="zh-HK" altLang="en-US" sz="2800" b="1" dirty="0"/>
          </a:p>
        </p:txBody>
      </p:sp>
      <p:pic>
        <p:nvPicPr>
          <p:cNvPr id="2" name="Picture 1"/>
          <p:cNvPicPr>
            <a:picLocks noChangeAspect="1"/>
          </p:cNvPicPr>
          <p:nvPr/>
        </p:nvPicPr>
        <p:blipFill>
          <a:blip r:embed="rId4"/>
          <a:stretch>
            <a:fillRect/>
          </a:stretch>
        </p:blipFill>
        <p:spPr>
          <a:xfrm>
            <a:off x="6460468" y="833828"/>
            <a:ext cx="2699792" cy="290916"/>
          </a:xfrm>
          <a:prstGeom prst="rect">
            <a:avLst/>
          </a:prstGeom>
        </p:spPr>
      </p:pic>
    </p:spTree>
    <p:extLst>
      <p:ext uri="{BB962C8B-B14F-4D97-AF65-F5344CB8AC3E}">
        <p14:creationId xmlns:p14="http://schemas.microsoft.com/office/powerpoint/2010/main" val="33294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5536" y="1412776"/>
            <a:ext cx="8305800" cy="1143000"/>
          </a:xfrm>
        </p:spPr>
        <p:txBody>
          <a:bodyPr/>
          <a:lstStyle/>
          <a:p>
            <a:pPr algn="ctr"/>
            <a:r>
              <a:rPr lang="en-US" b="1" dirty="0" err="1">
                <a:latin typeface="+mn-lt"/>
              </a:rPr>
              <a:t>Chineseness</a:t>
            </a:r>
            <a:r>
              <a:rPr lang="en-US" b="1" dirty="0">
                <a:latin typeface="+mn-lt"/>
              </a:rPr>
              <a:t> in Singapore</a:t>
            </a:r>
            <a:endParaRPr lang="en-SG" b="1" dirty="0">
              <a:latin typeface="+mn-lt"/>
            </a:endParaRPr>
          </a:p>
        </p:txBody>
      </p:sp>
    </p:spTree>
    <p:extLst>
      <p:ext uri="{BB962C8B-B14F-4D97-AF65-F5344CB8AC3E}">
        <p14:creationId xmlns:p14="http://schemas.microsoft.com/office/powerpoint/2010/main" val="2563071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3" name="Picture 2"/>
          <p:cNvPicPr>
            <a:picLocks noChangeAspect="1"/>
          </p:cNvPicPr>
          <p:nvPr/>
        </p:nvPicPr>
        <p:blipFill>
          <a:blip r:embed="rId2"/>
          <a:stretch>
            <a:fillRect/>
          </a:stretch>
        </p:blipFill>
        <p:spPr>
          <a:xfrm>
            <a:off x="25273" y="1988840"/>
            <a:ext cx="9156986" cy="3279932"/>
          </a:xfrm>
          <a:prstGeom prst="rect">
            <a:avLst/>
          </a:prstGeom>
        </p:spPr>
      </p:pic>
      <p:pic>
        <p:nvPicPr>
          <p:cNvPr id="4" name="Picture 3"/>
          <p:cNvPicPr>
            <a:picLocks noChangeAspect="1"/>
          </p:cNvPicPr>
          <p:nvPr/>
        </p:nvPicPr>
        <p:blipFill>
          <a:blip r:embed="rId3"/>
          <a:stretch>
            <a:fillRect/>
          </a:stretch>
        </p:blipFill>
        <p:spPr>
          <a:xfrm>
            <a:off x="1475656" y="-31144"/>
            <a:ext cx="6620830" cy="1877731"/>
          </a:xfrm>
          <a:prstGeom prst="rect">
            <a:avLst/>
          </a:prstGeom>
        </p:spPr>
      </p:pic>
    </p:spTree>
    <p:extLst>
      <p:ext uri="{BB962C8B-B14F-4D97-AF65-F5344CB8AC3E}">
        <p14:creationId xmlns:p14="http://schemas.microsoft.com/office/powerpoint/2010/main" val="47702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2A29C8-0369-4148-BB18-32DB79A29BDF}"/>
              </a:ext>
            </a:extLst>
          </p:cNvPr>
          <p:cNvSpPr>
            <a:spLocks noGrp="1"/>
          </p:cNvSpPr>
          <p:nvPr>
            <p:ph type="title"/>
          </p:nvPr>
        </p:nvSpPr>
        <p:spPr>
          <a:xfrm>
            <a:off x="419100" y="1484784"/>
            <a:ext cx="8305800" cy="2018488"/>
          </a:xfrm>
        </p:spPr>
        <p:txBody>
          <a:bodyPr>
            <a:normAutofit fontScale="90000"/>
          </a:bodyPr>
          <a:lstStyle/>
          <a:p>
            <a:pPr algn="ctr"/>
            <a:r>
              <a:rPr lang="en-SG" dirty="0">
                <a:latin typeface="Constantia" panose="02030602050306030303" pitchFamily="18" charset="0"/>
              </a:rPr>
              <a:t>Chinese educated </a:t>
            </a:r>
            <a:br>
              <a:rPr lang="en-SG" dirty="0">
                <a:latin typeface="Constantia" panose="02030602050306030303" pitchFamily="18" charset="0"/>
              </a:rPr>
            </a:br>
            <a:r>
              <a:rPr lang="en-SG" dirty="0">
                <a:latin typeface="Constantia" panose="02030602050306030303" pitchFamily="18" charset="0"/>
              </a:rPr>
              <a:t>vs </a:t>
            </a:r>
            <a:br>
              <a:rPr lang="en-SG" dirty="0">
                <a:latin typeface="Constantia" panose="02030602050306030303" pitchFamily="18" charset="0"/>
              </a:rPr>
            </a:br>
            <a:r>
              <a:rPr lang="en-SG" dirty="0">
                <a:latin typeface="Constantia" panose="02030602050306030303" pitchFamily="18" charset="0"/>
              </a:rPr>
              <a:t>English educated</a:t>
            </a:r>
          </a:p>
        </p:txBody>
      </p:sp>
    </p:spTree>
    <p:extLst>
      <p:ext uri="{BB962C8B-B14F-4D97-AF65-F5344CB8AC3E}">
        <p14:creationId xmlns:p14="http://schemas.microsoft.com/office/powerpoint/2010/main" val="1344658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AA69D-0E2C-4993-8206-E9795A13D471}"/>
              </a:ext>
            </a:extLst>
          </p:cNvPr>
          <p:cNvPicPr>
            <a:picLocks noChangeAspect="1"/>
          </p:cNvPicPr>
          <p:nvPr/>
        </p:nvPicPr>
        <p:blipFill>
          <a:blip r:embed="rId2"/>
          <a:stretch>
            <a:fillRect/>
          </a:stretch>
        </p:blipFill>
        <p:spPr>
          <a:xfrm>
            <a:off x="790087" y="0"/>
            <a:ext cx="7563826" cy="6858000"/>
          </a:xfrm>
          <a:prstGeom prst="rect">
            <a:avLst/>
          </a:prstGeom>
        </p:spPr>
      </p:pic>
    </p:spTree>
    <p:extLst>
      <p:ext uri="{BB962C8B-B14F-4D97-AF65-F5344CB8AC3E}">
        <p14:creationId xmlns:p14="http://schemas.microsoft.com/office/powerpoint/2010/main" val="2010931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8C5CB-4197-4934-B6BD-8E08D3C71D79}"/>
              </a:ext>
            </a:extLst>
          </p:cNvPr>
          <p:cNvSpPr>
            <a:spLocks noGrp="1"/>
          </p:cNvSpPr>
          <p:nvPr>
            <p:ph type="title"/>
          </p:nvPr>
        </p:nvSpPr>
        <p:spPr/>
        <p:txBody>
          <a:bodyPr/>
          <a:lstStyle/>
          <a:p>
            <a:endParaRPr lang="en-SG"/>
          </a:p>
        </p:txBody>
      </p:sp>
      <p:pic>
        <p:nvPicPr>
          <p:cNvPr id="4" name="Picture 3">
            <a:extLst>
              <a:ext uri="{FF2B5EF4-FFF2-40B4-BE49-F238E27FC236}">
                <a16:creationId xmlns:a16="http://schemas.microsoft.com/office/drawing/2014/main" id="{1A21B7FA-E6B6-4095-B0B9-ADB5482DF697}"/>
              </a:ext>
            </a:extLst>
          </p:cNvPr>
          <p:cNvPicPr>
            <a:picLocks noChangeAspect="1"/>
          </p:cNvPicPr>
          <p:nvPr/>
        </p:nvPicPr>
        <p:blipFill>
          <a:blip r:embed="rId2"/>
          <a:stretch>
            <a:fillRect/>
          </a:stretch>
        </p:blipFill>
        <p:spPr>
          <a:xfrm>
            <a:off x="683568" y="476672"/>
            <a:ext cx="8177790" cy="6021720"/>
          </a:xfrm>
          <a:prstGeom prst="rect">
            <a:avLst/>
          </a:prstGeom>
        </p:spPr>
      </p:pic>
      <p:pic>
        <p:nvPicPr>
          <p:cNvPr id="6" name="Picture 5">
            <a:extLst>
              <a:ext uri="{FF2B5EF4-FFF2-40B4-BE49-F238E27FC236}">
                <a16:creationId xmlns:a16="http://schemas.microsoft.com/office/drawing/2014/main" id="{D270ACD1-BB33-474C-B32A-B9B6E3600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52" y="44624"/>
            <a:ext cx="1651086" cy="2479341"/>
          </a:xfrm>
          <a:prstGeom prst="rect">
            <a:avLst/>
          </a:prstGeom>
        </p:spPr>
      </p:pic>
    </p:spTree>
    <p:extLst>
      <p:ext uri="{BB962C8B-B14F-4D97-AF65-F5344CB8AC3E}">
        <p14:creationId xmlns:p14="http://schemas.microsoft.com/office/powerpoint/2010/main" val="3804026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87256543"/>
              </p:ext>
            </p:extLst>
          </p:nvPr>
        </p:nvGraphicFramePr>
        <p:xfrm>
          <a:off x="395536" y="1700808"/>
          <a:ext cx="8352928"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endParaRPr lang="en-SG"/>
          </a:p>
        </p:txBody>
      </p:sp>
    </p:spTree>
    <p:extLst>
      <p:ext uri="{BB962C8B-B14F-4D97-AF65-F5344CB8AC3E}">
        <p14:creationId xmlns:p14="http://schemas.microsoft.com/office/powerpoint/2010/main" val="39733824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90ED29-2BB6-4E54-850C-652E51CC360A}"/>
              </a:ext>
            </a:extLst>
          </p:cNvPr>
          <p:cNvPicPr>
            <a:picLocks noChangeAspect="1"/>
          </p:cNvPicPr>
          <p:nvPr/>
        </p:nvPicPr>
        <p:blipFill>
          <a:blip r:embed="rId2"/>
          <a:stretch>
            <a:fillRect/>
          </a:stretch>
        </p:blipFill>
        <p:spPr>
          <a:xfrm>
            <a:off x="1155601" y="836712"/>
            <a:ext cx="6832798" cy="5990644"/>
          </a:xfrm>
          <a:prstGeom prst="rect">
            <a:avLst/>
          </a:prstGeom>
        </p:spPr>
      </p:pic>
      <p:pic>
        <p:nvPicPr>
          <p:cNvPr id="7" name="Picture 6">
            <a:extLst>
              <a:ext uri="{FF2B5EF4-FFF2-40B4-BE49-F238E27FC236}">
                <a16:creationId xmlns:a16="http://schemas.microsoft.com/office/drawing/2014/main" id="{ACC4CDF2-67F1-40F1-B114-9CAFC6F8426F}"/>
              </a:ext>
            </a:extLst>
          </p:cNvPr>
          <p:cNvPicPr>
            <a:picLocks noChangeAspect="1"/>
          </p:cNvPicPr>
          <p:nvPr/>
        </p:nvPicPr>
        <p:blipFill>
          <a:blip r:embed="rId3"/>
          <a:stretch>
            <a:fillRect/>
          </a:stretch>
        </p:blipFill>
        <p:spPr>
          <a:xfrm>
            <a:off x="3139330" y="112969"/>
            <a:ext cx="2865340" cy="320205"/>
          </a:xfrm>
          <a:prstGeom prst="rect">
            <a:avLst/>
          </a:prstGeom>
        </p:spPr>
      </p:pic>
      <p:pic>
        <p:nvPicPr>
          <p:cNvPr id="9" name="Picture 8">
            <a:extLst>
              <a:ext uri="{FF2B5EF4-FFF2-40B4-BE49-F238E27FC236}">
                <a16:creationId xmlns:a16="http://schemas.microsoft.com/office/drawing/2014/main" id="{20B8363A-BCCF-4425-9EB7-84930D40ACEB}"/>
              </a:ext>
            </a:extLst>
          </p:cNvPr>
          <p:cNvPicPr>
            <a:picLocks noChangeAspect="1"/>
          </p:cNvPicPr>
          <p:nvPr/>
        </p:nvPicPr>
        <p:blipFill>
          <a:blip r:embed="rId4"/>
          <a:stretch>
            <a:fillRect/>
          </a:stretch>
        </p:blipFill>
        <p:spPr>
          <a:xfrm>
            <a:off x="5508104" y="432038"/>
            <a:ext cx="3121223" cy="313085"/>
          </a:xfrm>
          <a:prstGeom prst="rect">
            <a:avLst/>
          </a:prstGeom>
        </p:spPr>
      </p:pic>
    </p:spTree>
    <p:extLst>
      <p:ext uri="{BB962C8B-B14F-4D97-AF65-F5344CB8AC3E}">
        <p14:creationId xmlns:p14="http://schemas.microsoft.com/office/powerpoint/2010/main" val="2570867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SG"/>
          </a:p>
        </p:txBody>
      </p:sp>
      <p:pic>
        <p:nvPicPr>
          <p:cNvPr id="16" name="_QhUatw_q-A"/>
          <p:cNvPicPr>
            <a:picLocks noGrp="1" noRot="1" noChangeAspect="1"/>
          </p:cNvPicPr>
          <p:nvPr>
            <p:ph idx="1"/>
            <a:videoFile r:link="rId1"/>
          </p:nvPr>
        </p:nvPicPr>
        <p:blipFill>
          <a:blip r:embed="rId3"/>
          <a:stretch>
            <a:fillRect/>
          </a:stretch>
        </p:blipFill>
        <p:spPr>
          <a:xfrm>
            <a:off x="0" y="704088"/>
            <a:ext cx="9144000" cy="5143500"/>
          </a:xfrm>
          <a:prstGeom prst="rect">
            <a:avLst/>
          </a:prstGeom>
        </p:spPr>
      </p:pic>
      <p:pic>
        <p:nvPicPr>
          <p:cNvPr id="15" name="Picture 14"/>
          <p:cNvPicPr>
            <a:picLocks noChangeAspect="1"/>
          </p:cNvPicPr>
          <p:nvPr/>
        </p:nvPicPr>
        <p:blipFill>
          <a:blip r:embed="rId4"/>
          <a:stretch>
            <a:fillRect/>
          </a:stretch>
        </p:blipFill>
        <p:spPr>
          <a:xfrm>
            <a:off x="8444" y="260648"/>
            <a:ext cx="9203483" cy="6431519"/>
          </a:xfrm>
          <a:prstGeom prst="rect">
            <a:avLst/>
          </a:prstGeom>
        </p:spPr>
      </p:pic>
    </p:spTree>
    <p:extLst>
      <p:ext uri="{BB962C8B-B14F-4D97-AF65-F5344CB8AC3E}">
        <p14:creationId xmlns:p14="http://schemas.microsoft.com/office/powerpoint/2010/main" val="184083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F06D-1122-4471-90DF-C8F63B2F998C}"/>
              </a:ext>
            </a:extLst>
          </p:cNvPr>
          <p:cNvSpPr>
            <a:spLocks noGrp="1"/>
          </p:cNvSpPr>
          <p:nvPr>
            <p:ph type="title"/>
          </p:nvPr>
        </p:nvSpPr>
        <p:spPr>
          <a:xfrm>
            <a:off x="457200" y="44624"/>
            <a:ext cx="8229600" cy="1143000"/>
          </a:xfrm>
        </p:spPr>
        <p:txBody>
          <a:bodyPr/>
          <a:lstStyle/>
          <a:p>
            <a:pPr algn="ctr"/>
            <a:r>
              <a:rPr lang="en-SG" dirty="0">
                <a:latin typeface="+mn-lt"/>
              </a:rPr>
              <a:t>Apparent time</a:t>
            </a:r>
          </a:p>
        </p:txBody>
      </p:sp>
      <p:pic>
        <p:nvPicPr>
          <p:cNvPr id="5" name="Picture 4">
            <a:extLst>
              <a:ext uri="{FF2B5EF4-FFF2-40B4-BE49-F238E27FC236}">
                <a16:creationId xmlns:a16="http://schemas.microsoft.com/office/drawing/2014/main" id="{FECFD900-B03B-4214-8951-252979D4608E}"/>
              </a:ext>
            </a:extLst>
          </p:cNvPr>
          <p:cNvPicPr>
            <a:picLocks noChangeAspect="1"/>
          </p:cNvPicPr>
          <p:nvPr/>
        </p:nvPicPr>
        <p:blipFill rotWithShape="1">
          <a:blip r:embed="rId2"/>
          <a:srcRect t="5777" r="1564" b="10224"/>
          <a:stretch/>
        </p:blipFill>
        <p:spPr>
          <a:xfrm>
            <a:off x="-36512" y="1484784"/>
            <a:ext cx="9180512" cy="4406646"/>
          </a:xfrm>
          <a:prstGeom prst="rect">
            <a:avLst/>
          </a:prstGeom>
        </p:spPr>
      </p:pic>
    </p:spTree>
    <p:extLst>
      <p:ext uri="{BB962C8B-B14F-4D97-AF65-F5344CB8AC3E}">
        <p14:creationId xmlns:p14="http://schemas.microsoft.com/office/powerpoint/2010/main" val="305977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268760"/>
            <a:ext cx="8856984" cy="1791072"/>
          </a:xfrm>
        </p:spPr>
        <p:txBody>
          <a:bodyPr>
            <a:normAutofit/>
          </a:bodyPr>
          <a:lstStyle/>
          <a:p>
            <a:r>
              <a:rPr lang="en-US" sz="5400" dirty="0">
                <a:latin typeface="+mn-lt"/>
              </a:rPr>
              <a:t>Historically, this is definitely not true.</a:t>
            </a:r>
            <a:endParaRPr lang="en-SG" sz="5400" dirty="0">
              <a:latin typeface="+mn-lt"/>
            </a:endParaRPr>
          </a:p>
        </p:txBody>
      </p:sp>
    </p:spTree>
    <p:extLst>
      <p:ext uri="{BB962C8B-B14F-4D97-AF65-F5344CB8AC3E}">
        <p14:creationId xmlns:p14="http://schemas.microsoft.com/office/powerpoint/2010/main" val="330218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35" y="441328"/>
            <a:ext cx="7601401" cy="539400"/>
          </a:xfrm>
          <a:prstGeom prst="rect">
            <a:avLst/>
          </a:prstGeom>
        </p:spPr>
      </p:pic>
      <p:pic>
        <p:nvPicPr>
          <p:cNvPr id="5" name="Picture 4"/>
          <p:cNvPicPr>
            <a:picLocks noChangeAspect="1"/>
          </p:cNvPicPr>
          <p:nvPr/>
        </p:nvPicPr>
        <p:blipFill>
          <a:blip r:embed="rId3"/>
          <a:stretch>
            <a:fillRect/>
          </a:stretch>
        </p:blipFill>
        <p:spPr>
          <a:xfrm>
            <a:off x="755576" y="980728"/>
            <a:ext cx="7938997" cy="5965436"/>
          </a:xfrm>
          <a:prstGeom prst="rect">
            <a:avLst/>
          </a:prstGeom>
        </p:spPr>
      </p:pic>
      <p:pic>
        <p:nvPicPr>
          <p:cNvPr id="6" name="Picture 5"/>
          <p:cNvPicPr>
            <a:picLocks noChangeAspect="1"/>
          </p:cNvPicPr>
          <p:nvPr/>
        </p:nvPicPr>
        <p:blipFill>
          <a:blip r:embed="rId4"/>
          <a:stretch>
            <a:fillRect/>
          </a:stretch>
        </p:blipFill>
        <p:spPr>
          <a:xfrm>
            <a:off x="2987824" y="-19772"/>
            <a:ext cx="2847365" cy="461100"/>
          </a:xfrm>
          <a:prstGeom prst="rect">
            <a:avLst/>
          </a:prstGeom>
        </p:spPr>
      </p:pic>
    </p:spTree>
    <p:extLst>
      <p:ext uri="{BB962C8B-B14F-4D97-AF65-F5344CB8AC3E}">
        <p14:creationId xmlns:p14="http://schemas.microsoft.com/office/powerpoint/2010/main" val="178762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16632"/>
            <a:ext cx="6558526" cy="1467400"/>
          </a:xfrm>
          <a:prstGeom prst="rect">
            <a:avLst/>
          </a:prstGeom>
        </p:spPr>
      </p:pic>
      <p:pic>
        <p:nvPicPr>
          <p:cNvPr id="5" name="Picture 4"/>
          <p:cNvPicPr>
            <a:picLocks noChangeAspect="1"/>
          </p:cNvPicPr>
          <p:nvPr/>
        </p:nvPicPr>
        <p:blipFill>
          <a:blip r:embed="rId3"/>
          <a:stretch>
            <a:fillRect/>
          </a:stretch>
        </p:blipFill>
        <p:spPr>
          <a:xfrm>
            <a:off x="539552" y="1844824"/>
            <a:ext cx="8280920" cy="3989719"/>
          </a:xfrm>
          <a:prstGeom prst="rect">
            <a:avLst/>
          </a:prstGeom>
        </p:spPr>
      </p:pic>
    </p:spTree>
    <p:extLst>
      <p:ext uri="{BB962C8B-B14F-4D97-AF65-F5344CB8AC3E}">
        <p14:creationId xmlns:p14="http://schemas.microsoft.com/office/powerpoint/2010/main" val="1805336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329" y="356088"/>
            <a:ext cx="4360711" cy="984680"/>
          </a:xfrm>
          <a:prstGeom prst="rect">
            <a:avLst/>
          </a:prstGeom>
        </p:spPr>
      </p:pic>
      <p:pic>
        <p:nvPicPr>
          <p:cNvPr id="5" name="Picture 4"/>
          <p:cNvPicPr>
            <a:picLocks noChangeAspect="1"/>
          </p:cNvPicPr>
          <p:nvPr/>
        </p:nvPicPr>
        <p:blipFill>
          <a:blip r:embed="rId3"/>
          <a:stretch>
            <a:fillRect/>
          </a:stretch>
        </p:blipFill>
        <p:spPr>
          <a:xfrm>
            <a:off x="2615891" y="1433675"/>
            <a:ext cx="3960440" cy="5424325"/>
          </a:xfrm>
          <a:prstGeom prst="rect">
            <a:avLst/>
          </a:prstGeom>
        </p:spPr>
      </p:pic>
    </p:spTree>
    <p:extLst>
      <p:ext uri="{BB962C8B-B14F-4D97-AF65-F5344CB8AC3E}">
        <p14:creationId xmlns:p14="http://schemas.microsoft.com/office/powerpoint/2010/main" val="1238061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57" y="224196"/>
            <a:ext cx="5515651" cy="783000"/>
          </a:xfrm>
          <a:prstGeom prst="rect">
            <a:avLst/>
          </a:prstGeom>
        </p:spPr>
      </p:pic>
      <p:pic>
        <p:nvPicPr>
          <p:cNvPr id="5" name="Picture 4"/>
          <p:cNvPicPr>
            <a:picLocks noChangeAspect="1"/>
          </p:cNvPicPr>
          <p:nvPr/>
        </p:nvPicPr>
        <p:blipFill>
          <a:blip r:embed="rId3"/>
          <a:stretch>
            <a:fillRect/>
          </a:stretch>
        </p:blipFill>
        <p:spPr>
          <a:xfrm>
            <a:off x="827584" y="1124744"/>
            <a:ext cx="7200800" cy="5448175"/>
          </a:xfrm>
          <a:prstGeom prst="rect">
            <a:avLst/>
          </a:prstGeom>
        </p:spPr>
      </p:pic>
    </p:spTree>
    <p:extLst>
      <p:ext uri="{BB962C8B-B14F-4D97-AF65-F5344CB8AC3E}">
        <p14:creationId xmlns:p14="http://schemas.microsoft.com/office/powerpoint/2010/main" val="299998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6C7F2-A592-4CB8-8F82-171172142372}"/>
              </a:ext>
            </a:extLst>
          </p:cNvPr>
          <p:cNvPicPr>
            <a:picLocks noChangeAspect="1"/>
          </p:cNvPicPr>
          <p:nvPr/>
        </p:nvPicPr>
        <p:blipFill>
          <a:blip r:embed="rId3"/>
          <a:stretch>
            <a:fillRect/>
          </a:stretch>
        </p:blipFill>
        <p:spPr>
          <a:xfrm>
            <a:off x="683568" y="1052736"/>
            <a:ext cx="7526469" cy="5483099"/>
          </a:xfrm>
          <a:prstGeom prst="rect">
            <a:avLst/>
          </a:prstGeom>
        </p:spPr>
      </p:pic>
    </p:spTree>
    <p:extLst>
      <p:ext uri="{BB962C8B-B14F-4D97-AF65-F5344CB8AC3E}">
        <p14:creationId xmlns:p14="http://schemas.microsoft.com/office/powerpoint/2010/main" val="3679331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968" r="388" b="10674"/>
          <a:stretch/>
        </p:blipFill>
        <p:spPr>
          <a:xfrm>
            <a:off x="0" y="908720"/>
            <a:ext cx="9108504" cy="4392488"/>
          </a:xfrm>
          <a:prstGeom prst="rect">
            <a:avLst/>
          </a:prstGeom>
        </p:spPr>
      </p:pic>
    </p:spTree>
    <p:extLst>
      <p:ext uri="{BB962C8B-B14F-4D97-AF65-F5344CB8AC3E}">
        <p14:creationId xmlns:p14="http://schemas.microsoft.com/office/powerpoint/2010/main" val="362653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72816"/>
            <a:ext cx="8305800" cy="1143000"/>
          </a:xfrm>
        </p:spPr>
        <p:txBody>
          <a:bodyPr>
            <a:normAutofit fontScale="90000"/>
          </a:bodyPr>
          <a:lstStyle/>
          <a:p>
            <a:r>
              <a:rPr lang="en-US" sz="6600" dirty="0">
                <a:solidFill>
                  <a:srgbClr val="C00000"/>
                </a:solidFill>
                <a:latin typeface="+mn-lt"/>
              </a:rPr>
              <a:t>Remnants of the past </a:t>
            </a:r>
            <a:r>
              <a:rPr lang="en-US" altLang="zh-CN" sz="6600" dirty="0">
                <a:solidFill>
                  <a:srgbClr val="C00000"/>
                </a:solidFill>
                <a:latin typeface="+mn-lt"/>
              </a:rPr>
              <a:t>…… </a:t>
            </a:r>
            <a:endParaRPr lang="en-SG" sz="6600" dirty="0">
              <a:solidFill>
                <a:srgbClr val="C00000"/>
              </a:solidFill>
              <a:latin typeface="+mn-lt"/>
            </a:endParaRPr>
          </a:p>
        </p:txBody>
      </p:sp>
    </p:spTree>
    <p:extLst>
      <p:ext uri="{BB962C8B-B14F-4D97-AF65-F5344CB8AC3E}">
        <p14:creationId xmlns:p14="http://schemas.microsoft.com/office/powerpoint/2010/main" val="1508452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2"/>
          <a:stretch>
            <a:fillRect/>
          </a:stretch>
        </p:blipFill>
        <p:spPr>
          <a:xfrm>
            <a:off x="0" y="1052736"/>
            <a:ext cx="9085287" cy="4151619"/>
          </a:xfrm>
          <a:prstGeom prst="rect">
            <a:avLst/>
          </a:prstGeom>
        </p:spPr>
      </p:pic>
    </p:spTree>
    <p:extLst>
      <p:ext uri="{BB962C8B-B14F-4D97-AF65-F5344CB8AC3E}">
        <p14:creationId xmlns:p14="http://schemas.microsoft.com/office/powerpoint/2010/main" val="35537121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44" y="917545"/>
            <a:ext cx="8873117" cy="5904656"/>
          </a:xfrm>
          <a:prstGeom prst="rect">
            <a:avLst/>
          </a:prstGeom>
        </p:spPr>
      </p:pic>
      <p:sp>
        <p:nvSpPr>
          <p:cNvPr id="5" name="TextBox 4"/>
          <p:cNvSpPr txBox="1"/>
          <p:nvPr/>
        </p:nvSpPr>
        <p:spPr>
          <a:xfrm>
            <a:off x="2987824" y="239137"/>
            <a:ext cx="4176464" cy="646331"/>
          </a:xfrm>
          <a:prstGeom prst="rect">
            <a:avLst/>
          </a:prstGeom>
          <a:noFill/>
        </p:spPr>
        <p:txBody>
          <a:bodyPr wrap="square" rtlCol="0">
            <a:spAutoFit/>
          </a:bodyPr>
          <a:lstStyle/>
          <a:p>
            <a:r>
              <a:rPr lang="en-SG" sz="3600" b="1" dirty="0"/>
              <a:t> Chin </a:t>
            </a:r>
            <a:r>
              <a:rPr lang="en-SG" sz="3600" b="1" dirty="0" err="1"/>
              <a:t>Hin</a:t>
            </a:r>
            <a:r>
              <a:rPr lang="en-SG" sz="3600" b="1" dirty="0"/>
              <a:t> Street</a:t>
            </a:r>
          </a:p>
        </p:txBody>
      </p:sp>
    </p:spTree>
    <p:extLst>
      <p:ext uri="{BB962C8B-B14F-4D97-AF65-F5344CB8AC3E}">
        <p14:creationId xmlns:p14="http://schemas.microsoft.com/office/powerpoint/2010/main" val="3856134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0670" y="1124744"/>
            <a:ext cx="4111569" cy="5735969"/>
          </a:xfrm>
          <a:prstGeom prst="rect">
            <a:avLst/>
          </a:prstGeom>
        </p:spPr>
      </p:pic>
      <p:pic>
        <p:nvPicPr>
          <p:cNvPr id="2" name="Picture 1">
            <a:extLst>
              <a:ext uri="{FF2B5EF4-FFF2-40B4-BE49-F238E27FC236}">
                <a16:creationId xmlns:a16="http://schemas.microsoft.com/office/drawing/2014/main" id="{2D07E7B0-64CB-425D-A780-F06A5327696E}"/>
              </a:ext>
            </a:extLst>
          </p:cNvPr>
          <p:cNvPicPr>
            <a:picLocks noChangeAspect="1"/>
          </p:cNvPicPr>
          <p:nvPr/>
        </p:nvPicPr>
        <p:blipFill>
          <a:blip r:embed="rId3"/>
          <a:stretch>
            <a:fillRect/>
          </a:stretch>
        </p:blipFill>
        <p:spPr>
          <a:xfrm>
            <a:off x="-21584" y="29628"/>
            <a:ext cx="9144000" cy="1402080"/>
          </a:xfrm>
          <a:prstGeom prst="rect">
            <a:avLst/>
          </a:prstGeom>
        </p:spPr>
      </p:pic>
    </p:spTree>
    <p:extLst>
      <p:ext uri="{BB962C8B-B14F-4D97-AF65-F5344CB8AC3E}">
        <p14:creationId xmlns:p14="http://schemas.microsoft.com/office/powerpoint/2010/main" val="20401499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p:cNvPicPr>
          <p:nvPr/>
        </p:nvPicPr>
        <p:blipFill>
          <a:blip r:embed="rId2"/>
          <a:stretch>
            <a:fillRect/>
          </a:stretch>
        </p:blipFill>
        <p:spPr>
          <a:xfrm>
            <a:off x="0" y="1052736"/>
            <a:ext cx="9085287" cy="4151619"/>
          </a:xfrm>
          <a:prstGeom prst="rect">
            <a:avLst/>
          </a:prstGeom>
        </p:spPr>
      </p:pic>
    </p:spTree>
    <p:extLst>
      <p:ext uri="{BB962C8B-B14F-4D97-AF65-F5344CB8AC3E}">
        <p14:creationId xmlns:p14="http://schemas.microsoft.com/office/powerpoint/2010/main" val="18302591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482"/>
            <a:ext cx="8229600" cy="1143000"/>
          </a:xfrm>
        </p:spPr>
        <p:txBody>
          <a:bodyPr>
            <a:normAutofit/>
          </a:bodyPr>
          <a:lstStyle/>
          <a:p>
            <a:pPr algn="ctr"/>
            <a:r>
              <a:rPr lang="en-US" b="1" dirty="0">
                <a:latin typeface="+mn-lt"/>
              </a:rPr>
              <a:t>Hainanese Community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267" y="1269482"/>
            <a:ext cx="8424936" cy="5390750"/>
          </a:xfrm>
        </p:spPr>
      </p:pic>
    </p:spTree>
    <p:extLst>
      <p:ext uri="{BB962C8B-B14F-4D97-AF65-F5344CB8AC3E}">
        <p14:creationId xmlns:p14="http://schemas.microsoft.com/office/powerpoint/2010/main" val="16294873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1AF20-7504-4F00-B5E5-ECE4CE168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6632"/>
            <a:ext cx="8784976" cy="6588732"/>
          </a:xfrm>
          <a:prstGeom prst="rect">
            <a:avLst/>
          </a:prstGeom>
        </p:spPr>
      </p:pic>
    </p:spTree>
    <p:extLst>
      <p:ext uri="{BB962C8B-B14F-4D97-AF65-F5344CB8AC3E}">
        <p14:creationId xmlns:p14="http://schemas.microsoft.com/office/powerpoint/2010/main" val="7859375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9446-19E9-4252-A95A-147F73B7632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7036EDA-FC05-42C4-9AC4-DF63E9E12AD2}"/>
              </a:ext>
            </a:extLst>
          </p:cNvPr>
          <p:cNvSpPr>
            <a:spLocks noGrp="1"/>
          </p:cNvSpPr>
          <p:nvPr>
            <p:ph idx="1"/>
          </p:nvPr>
        </p:nvSpPr>
        <p:spPr/>
        <p:txBody>
          <a:bodyPr/>
          <a:lstStyle/>
          <a:p>
            <a:endParaRPr lang="en-SG" dirty="0"/>
          </a:p>
        </p:txBody>
      </p:sp>
      <p:pic>
        <p:nvPicPr>
          <p:cNvPr id="6" name="Picture 5">
            <a:extLst>
              <a:ext uri="{FF2B5EF4-FFF2-40B4-BE49-F238E27FC236}">
                <a16:creationId xmlns:a16="http://schemas.microsoft.com/office/drawing/2014/main" id="{FF09AFA4-C0D4-48A0-A3EE-4E818F5C6492}"/>
              </a:ext>
            </a:extLst>
          </p:cNvPr>
          <p:cNvPicPr>
            <a:picLocks noChangeAspect="1"/>
          </p:cNvPicPr>
          <p:nvPr/>
        </p:nvPicPr>
        <p:blipFill rotWithShape="1">
          <a:blip r:embed="rId2"/>
          <a:srcRect l="15350" t="16401" r="2849" b="6871"/>
          <a:stretch/>
        </p:blipFill>
        <p:spPr>
          <a:xfrm>
            <a:off x="0" y="476672"/>
            <a:ext cx="9144000" cy="4824536"/>
          </a:xfrm>
          <a:prstGeom prst="rect">
            <a:avLst/>
          </a:prstGeom>
        </p:spPr>
      </p:pic>
    </p:spTree>
    <p:extLst>
      <p:ext uri="{BB962C8B-B14F-4D97-AF65-F5344CB8AC3E}">
        <p14:creationId xmlns:p14="http://schemas.microsoft.com/office/powerpoint/2010/main" val="580332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8BC1-0F9C-483E-8939-E0EE528CD6DF}"/>
              </a:ext>
            </a:extLst>
          </p:cNvPr>
          <p:cNvSpPr>
            <a:spLocks noGrp="1"/>
          </p:cNvSpPr>
          <p:nvPr>
            <p:ph type="title"/>
          </p:nvPr>
        </p:nvSpPr>
        <p:spPr/>
        <p:txBody>
          <a:bodyPr/>
          <a:lstStyle/>
          <a:p>
            <a:endParaRPr lang="en-SG"/>
          </a:p>
        </p:txBody>
      </p:sp>
      <p:pic>
        <p:nvPicPr>
          <p:cNvPr id="5" name="Picture 4">
            <a:extLst>
              <a:ext uri="{FF2B5EF4-FFF2-40B4-BE49-F238E27FC236}">
                <a16:creationId xmlns:a16="http://schemas.microsoft.com/office/drawing/2014/main" id="{F9F8A0AD-C1EE-49CB-9578-5BBC78ED4606}"/>
              </a:ext>
            </a:extLst>
          </p:cNvPr>
          <p:cNvPicPr>
            <a:picLocks noChangeAspect="1"/>
          </p:cNvPicPr>
          <p:nvPr/>
        </p:nvPicPr>
        <p:blipFill rotWithShape="1">
          <a:blip r:embed="rId2"/>
          <a:srcRect t="5600" r="1565" b="13201"/>
          <a:stretch/>
        </p:blipFill>
        <p:spPr>
          <a:xfrm>
            <a:off x="35496" y="908720"/>
            <a:ext cx="9108504" cy="4226346"/>
          </a:xfrm>
          <a:prstGeom prst="rect">
            <a:avLst/>
          </a:prstGeom>
        </p:spPr>
      </p:pic>
    </p:spTree>
    <p:extLst>
      <p:ext uri="{BB962C8B-B14F-4D97-AF65-F5344CB8AC3E}">
        <p14:creationId xmlns:p14="http://schemas.microsoft.com/office/powerpoint/2010/main" val="26456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AE154-2C4A-423C-8295-A220EE542292}"/>
              </a:ext>
            </a:extLst>
          </p:cNvPr>
          <p:cNvPicPr>
            <a:picLocks noChangeAspect="1"/>
          </p:cNvPicPr>
          <p:nvPr/>
        </p:nvPicPr>
        <p:blipFill>
          <a:blip r:embed="rId2"/>
          <a:stretch>
            <a:fillRect/>
          </a:stretch>
        </p:blipFill>
        <p:spPr>
          <a:xfrm>
            <a:off x="823" y="908720"/>
            <a:ext cx="9189701" cy="5169207"/>
          </a:xfrm>
          <a:prstGeom prst="rect">
            <a:avLst/>
          </a:prstGeom>
        </p:spPr>
      </p:pic>
    </p:spTree>
    <p:extLst>
      <p:ext uri="{BB962C8B-B14F-4D97-AF65-F5344CB8AC3E}">
        <p14:creationId xmlns:p14="http://schemas.microsoft.com/office/powerpoint/2010/main" val="2761367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4447AA-FFFF-45FB-AE81-FA56DB642C74}"/>
              </a:ext>
            </a:extLst>
          </p:cNvPr>
          <p:cNvPicPr>
            <a:picLocks noChangeAspect="1"/>
          </p:cNvPicPr>
          <p:nvPr/>
        </p:nvPicPr>
        <p:blipFill>
          <a:blip r:embed="rId2"/>
          <a:stretch>
            <a:fillRect/>
          </a:stretch>
        </p:blipFill>
        <p:spPr>
          <a:xfrm>
            <a:off x="2627784" y="-22010"/>
            <a:ext cx="4104456" cy="6880010"/>
          </a:xfrm>
          <a:prstGeom prst="rect">
            <a:avLst/>
          </a:prstGeom>
        </p:spPr>
      </p:pic>
    </p:spTree>
    <p:extLst>
      <p:ext uri="{BB962C8B-B14F-4D97-AF65-F5344CB8AC3E}">
        <p14:creationId xmlns:p14="http://schemas.microsoft.com/office/powerpoint/2010/main" val="93598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0218-B324-4DB5-9829-3CB15CBC8A13}"/>
              </a:ext>
            </a:extLst>
          </p:cNvPr>
          <p:cNvSpPr>
            <a:spLocks noGrp="1"/>
          </p:cNvSpPr>
          <p:nvPr>
            <p:ph type="title"/>
          </p:nvPr>
        </p:nvSpPr>
        <p:spPr/>
        <p:txBody>
          <a:bodyPr/>
          <a:lstStyle/>
          <a:p>
            <a:endParaRPr lang="en-SG"/>
          </a:p>
        </p:txBody>
      </p:sp>
      <p:pic>
        <p:nvPicPr>
          <p:cNvPr id="5" name="Content Placeholder 4">
            <a:extLst>
              <a:ext uri="{FF2B5EF4-FFF2-40B4-BE49-F238E27FC236}">
                <a16:creationId xmlns:a16="http://schemas.microsoft.com/office/drawing/2014/main" id="{FC33AE26-4182-4E70-8719-B729B7D54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171401"/>
            <a:ext cx="4536504" cy="7212531"/>
          </a:xfrm>
        </p:spPr>
      </p:pic>
    </p:spTree>
    <p:extLst>
      <p:ext uri="{BB962C8B-B14F-4D97-AF65-F5344CB8AC3E}">
        <p14:creationId xmlns:p14="http://schemas.microsoft.com/office/powerpoint/2010/main" val="1365081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7C6E4-3E43-4FE2-BD76-A35FD52C5A39}"/>
              </a:ext>
            </a:extLst>
          </p:cNvPr>
          <p:cNvSpPr>
            <a:spLocks noGrp="1"/>
          </p:cNvSpPr>
          <p:nvPr>
            <p:ph type="title"/>
          </p:nvPr>
        </p:nvSpPr>
        <p:spPr/>
        <p:txBody>
          <a:bodyPr/>
          <a:lstStyle/>
          <a:p>
            <a:endParaRPr lang="en-SG"/>
          </a:p>
        </p:txBody>
      </p:sp>
      <p:pic>
        <p:nvPicPr>
          <p:cNvPr id="5" name="Content Placeholder 4">
            <a:extLst>
              <a:ext uri="{FF2B5EF4-FFF2-40B4-BE49-F238E27FC236}">
                <a16:creationId xmlns:a16="http://schemas.microsoft.com/office/drawing/2014/main" id="{1D06DE2B-8B50-453E-A7C7-507157EAE0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764703"/>
            <a:ext cx="8579296" cy="5181895"/>
          </a:xfrm>
        </p:spPr>
      </p:pic>
    </p:spTree>
    <p:extLst>
      <p:ext uri="{BB962C8B-B14F-4D97-AF65-F5344CB8AC3E}">
        <p14:creationId xmlns:p14="http://schemas.microsoft.com/office/powerpoint/2010/main" val="598898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76FA25-5476-40F1-8C0C-8AAF13BFEE7E}"/>
              </a:ext>
            </a:extLst>
          </p:cNvPr>
          <p:cNvPicPr>
            <a:picLocks noChangeAspect="1"/>
          </p:cNvPicPr>
          <p:nvPr/>
        </p:nvPicPr>
        <p:blipFill>
          <a:blip r:embed="rId2"/>
          <a:stretch>
            <a:fillRect/>
          </a:stretch>
        </p:blipFill>
        <p:spPr>
          <a:xfrm>
            <a:off x="179512" y="0"/>
            <a:ext cx="6624736" cy="6156158"/>
          </a:xfrm>
          <a:prstGeom prst="rect">
            <a:avLst/>
          </a:prstGeom>
        </p:spPr>
      </p:pic>
      <p:pic>
        <p:nvPicPr>
          <p:cNvPr id="7" name="Picture 6">
            <a:extLst>
              <a:ext uri="{FF2B5EF4-FFF2-40B4-BE49-F238E27FC236}">
                <a16:creationId xmlns:a16="http://schemas.microsoft.com/office/drawing/2014/main" id="{E074A9BA-B078-4631-BD5F-2F61AD407D05}"/>
              </a:ext>
            </a:extLst>
          </p:cNvPr>
          <p:cNvPicPr>
            <a:picLocks noChangeAspect="1"/>
          </p:cNvPicPr>
          <p:nvPr/>
        </p:nvPicPr>
        <p:blipFill>
          <a:blip r:embed="rId3"/>
          <a:stretch>
            <a:fillRect/>
          </a:stretch>
        </p:blipFill>
        <p:spPr>
          <a:xfrm>
            <a:off x="2231837" y="5445224"/>
            <a:ext cx="6876256" cy="1182117"/>
          </a:xfrm>
          <a:prstGeom prst="rect">
            <a:avLst/>
          </a:prstGeom>
        </p:spPr>
      </p:pic>
    </p:spTree>
    <p:extLst>
      <p:ext uri="{BB962C8B-B14F-4D97-AF65-F5344CB8AC3E}">
        <p14:creationId xmlns:p14="http://schemas.microsoft.com/office/powerpoint/2010/main" val="2790169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E0A559-4DFB-4679-A667-113BCDEEB415}"/>
              </a:ext>
            </a:extLst>
          </p:cNvPr>
          <p:cNvPicPr>
            <a:picLocks noChangeAspect="1"/>
          </p:cNvPicPr>
          <p:nvPr/>
        </p:nvPicPr>
        <p:blipFill>
          <a:blip r:embed="rId2"/>
          <a:stretch>
            <a:fillRect/>
          </a:stretch>
        </p:blipFill>
        <p:spPr>
          <a:xfrm>
            <a:off x="683568" y="73413"/>
            <a:ext cx="7704856" cy="6711173"/>
          </a:xfrm>
          <a:prstGeom prst="rect">
            <a:avLst/>
          </a:prstGeom>
        </p:spPr>
      </p:pic>
    </p:spTree>
    <p:extLst>
      <p:ext uri="{BB962C8B-B14F-4D97-AF65-F5344CB8AC3E}">
        <p14:creationId xmlns:p14="http://schemas.microsoft.com/office/powerpoint/2010/main" val="4280293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504" y="188640"/>
            <a:ext cx="4464496" cy="62384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097" y="2636912"/>
            <a:ext cx="4736903" cy="3160191"/>
          </a:xfrm>
          <a:prstGeom prst="rect">
            <a:avLst/>
          </a:prstGeom>
        </p:spPr>
      </p:pic>
    </p:spTree>
    <p:extLst>
      <p:ext uri="{BB962C8B-B14F-4D97-AF65-F5344CB8AC3E}">
        <p14:creationId xmlns:p14="http://schemas.microsoft.com/office/powerpoint/2010/main" val="2566508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196752"/>
            <a:ext cx="6262729" cy="4167561"/>
          </a:xfrm>
          <a:prstGeom prst="rect">
            <a:avLst/>
          </a:prstGeom>
        </p:spPr>
      </p:pic>
    </p:spTree>
    <p:extLst>
      <p:ext uri="{BB962C8B-B14F-4D97-AF65-F5344CB8AC3E}">
        <p14:creationId xmlns:p14="http://schemas.microsoft.com/office/powerpoint/2010/main" val="2054893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193" t="14790" r="19025" b="27035"/>
          <a:stretch/>
        </p:blipFill>
        <p:spPr>
          <a:xfrm>
            <a:off x="179511" y="1988840"/>
            <a:ext cx="8842339" cy="4536504"/>
          </a:xfrm>
          <a:prstGeom prst="rect">
            <a:avLst/>
          </a:prstGeom>
        </p:spPr>
      </p:pic>
      <p:pic>
        <p:nvPicPr>
          <p:cNvPr id="3" name="Picture 2"/>
          <p:cNvPicPr>
            <a:picLocks noChangeAspect="1"/>
          </p:cNvPicPr>
          <p:nvPr/>
        </p:nvPicPr>
        <p:blipFill rotWithShape="1">
          <a:blip r:embed="rId3"/>
          <a:srcRect l="11220" t="16101" r="11868" b="33892"/>
          <a:stretch/>
        </p:blipFill>
        <p:spPr>
          <a:xfrm>
            <a:off x="179511" y="0"/>
            <a:ext cx="8784977" cy="3212976"/>
          </a:xfrm>
          <a:prstGeom prst="rect">
            <a:avLst/>
          </a:prstGeom>
        </p:spPr>
      </p:pic>
    </p:spTree>
    <p:extLst>
      <p:ext uri="{BB962C8B-B14F-4D97-AF65-F5344CB8AC3E}">
        <p14:creationId xmlns:p14="http://schemas.microsoft.com/office/powerpoint/2010/main" val="236375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6" name="fqQcZLbYCUM"/>
          <p:cNvPicPr>
            <a:picLocks noGrp="1" noRot="1" noChangeAspect="1"/>
          </p:cNvPicPr>
          <p:nvPr>
            <p:ph idx="1"/>
            <a:videoFile r:link="rId1"/>
          </p:nvPr>
        </p:nvPicPr>
        <p:blipFill>
          <a:blip r:embed="rId3"/>
          <a:stretch>
            <a:fillRect/>
          </a:stretch>
        </p:blipFill>
        <p:spPr>
          <a:xfrm>
            <a:off x="21990" y="548680"/>
            <a:ext cx="9122010" cy="5131131"/>
          </a:xfrm>
          <a:prstGeom prst="rect">
            <a:avLst/>
          </a:prstGeom>
        </p:spPr>
      </p:pic>
    </p:spTree>
    <p:extLst>
      <p:ext uri="{BB962C8B-B14F-4D97-AF65-F5344CB8AC3E}">
        <p14:creationId xmlns:p14="http://schemas.microsoft.com/office/powerpoint/2010/main" val="2652302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Picture 3"/>
          <p:cNvPicPr>
            <a:picLocks noChangeAspect="1"/>
          </p:cNvPicPr>
          <p:nvPr/>
        </p:nvPicPr>
        <p:blipFill>
          <a:blip r:embed="rId2"/>
          <a:stretch>
            <a:fillRect/>
          </a:stretch>
        </p:blipFill>
        <p:spPr>
          <a:xfrm>
            <a:off x="12157" y="704088"/>
            <a:ext cx="9131843" cy="4429005"/>
          </a:xfrm>
          <a:prstGeom prst="rect">
            <a:avLst/>
          </a:prstGeom>
        </p:spPr>
      </p:pic>
    </p:spTree>
    <p:extLst>
      <p:ext uri="{BB962C8B-B14F-4D97-AF65-F5344CB8AC3E}">
        <p14:creationId xmlns:p14="http://schemas.microsoft.com/office/powerpoint/2010/main" val="3551250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64704"/>
            <a:ext cx="9144000" cy="5270050"/>
          </a:xfrm>
          <a:prstGeom prst="rect">
            <a:avLst/>
          </a:prstGeom>
        </p:spPr>
      </p:pic>
    </p:spTree>
    <p:extLst>
      <p:ext uri="{BB962C8B-B14F-4D97-AF65-F5344CB8AC3E}">
        <p14:creationId xmlns:p14="http://schemas.microsoft.com/office/powerpoint/2010/main" val="5824328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692696"/>
            <a:ext cx="9131217" cy="5256584"/>
          </a:xfrm>
          <a:prstGeom prst="rect">
            <a:avLst/>
          </a:prstGeom>
        </p:spPr>
      </p:pic>
    </p:spTree>
    <p:extLst>
      <p:ext uri="{BB962C8B-B14F-4D97-AF65-F5344CB8AC3E}">
        <p14:creationId xmlns:p14="http://schemas.microsoft.com/office/powerpoint/2010/main" val="2813058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52736"/>
            <a:ext cx="9144840" cy="4032448"/>
          </a:xfrm>
          <a:prstGeom prst="rect">
            <a:avLst/>
          </a:prstGeom>
        </p:spPr>
      </p:pic>
    </p:spTree>
    <p:extLst>
      <p:ext uri="{BB962C8B-B14F-4D97-AF65-F5344CB8AC3E}">
        <p14:creationId xmlns:p14="http://schemas.microsoft.com/office/powerpoint/2010/main" val="2024530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80F6A8-2AC9-4053-8E25-1C5DC5804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16632"/>
            <a:ext cx="8352928" cy="6264696"/>
          </a:xfrm>
          <a:prstGeom prst="rect">
            <a:avLst/>
          </a:prstGeom>
        </p:spPr>
      </p:pic>
    </p:spTree>
    <p:extLst>
      <p:ext uri="{BB962C8B-B14F-4D97-AF65-F5344CB8AC3E}">
        <p14:creationId xmlns:p14="http://schemas.microsoft.com/office/powerpoint/2010/main" val="469296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0647"/>
            <a:ext cx="9144000" cy="5608449"/>
          </a:xfrm>
          <a:prstGeom prst="rect">
            <a:avLst/>
          </a:prstGeom>
        </p:spPr>
      </p:pic>
    </p:spTree>
    <p:extLst>
      <p:ext uri="{BB962C8B-B14F-4D97-AF65-F5344CB8AC3E}">
        <p14:creationId xmlns:p14="http://schemas.microsoft.com/office/powerpoint/2010/main" val="3498682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92696"/>
            <a:ext cx="9144000" cy="4143686"/>
          </a:xfrm>
          <a:prstGeom prst="rect">
            <a:avLst/>
          </a:prstGeom>
        </p:spPr>
      </p:pic>
    </p:spTree>
    <p:extLst>
      <p:ext uri="{BB962C8B-B14F-4D97-AF65-F5344CB8AC3E}">
        <p14:creationId xmlns:p14="http://schemas.microsoft.com/office/powerpoint/2010/main" val="890318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3768" y="28076"/>
            <a:ext cx="4125150" cy="951200"/>
          </a:xfrm>
          <a:prstGeom prst="rect">
            <a:avLst/>
          </a:prstGeom>
        </p:spPr>
      </p:pic>
      <p:pic>
        <p:nvPicPr>
          <p:cNvPr id="5" name="Picture 4"/>
          <p:cNvPicPr>
            <a:picLocks noChangeAspect="1"/>
          </p:cNvPicPr>
          <p:nvPr/>
        </p:nvPicPr>
        <p:blipFill>
          <a:blip r:embed="rId3"/>
          <a:stretch>
            <a:fillRect/>
          </a:stretch>
        </p:blipFill>
        <p:spPr>
          <a:xfrm>
            <a:off x="611560" y="979276"/>
            <a:ext cx="7601401" cy="1223800"/>
          </a:xfrm>
          <a:prstGeom prst="rect">
            <a:avLst/>
          </a:prstGeom>
        </p:spPr>
      </p:pic>
      <p:pic>
        <p:nvPicPr>
          <p:cNvPr id="6" name="Picture 5"/>
          <p:cNvPicPr>
            <a:picLocks noChangeAspect="1"/>
          </p:cNvPicPr>
          <p:nvPr/>
        </p:nvPicPr>
        <p:blipFill>
          <a:blip r:embed="rId4"/>
          <a:stretch>
            <a:fillRect/>
          </a:stretch>
        </p:blipFill>
        <p:spPr>
          <a:xfrm>
            <a:off x="6156176" y="1520263"/>
            <a:ext cx="2572425" cy="649600"/>
          </a:xfrm>
          <a:prstGeom prst="rect">
            <a:avLst/>
          </a:prstGeom>
        </p:spPr>
      </p:pic>
      <p:pic>
        <p:nvPicPr>
          <p:cNvPr id="7" name="Picture 6"/>
          <p:cNvPicPr>
            <a:picLocks noChangeAspect="1"/>
          </p:cNvPicPr>
          <p:nvPr/>
        </p:nvPicPr>
        <p:blipFill>
          <a:blip r:embed="rId5"/>
          <a:stretch>
            <a:fillRect/>
          </a:stretch>
        </p:blipFill>
        <p:spPr>
          <a:xfrm>
            <a:off x="0" y="2564904"/>
            <a:ext cx="9144000" cy="3119600"/>
          </a:xfrm>
          <a:prstGeom prst="rect">
            <a:avLst/>
          </a:prstGeom>
        </p:spPr>
      </p:pic>
    </p:spTree>
    <p:extLst>
      <p:ext uri="{BB962C8B-B14F-4D97-AF65-F5344CB8AC3E}">
        <p14:creationId xmlns:p14="http://schemas.microsoft.com/office/powerpoint/2010/main" val="3063998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913"/>
            <a:ext cx="8229600" cy="1658448"/>
          </a:xfrm>
        </p:spPr>
        <p:txBody>
          <a:bodyPr>
            <a:normAutofit/>
          </a:bodyPr>
          <a:lstStyle/>
          <a:p>
            <a:pPr algn="ctr"/>
            <a:r>
              <a:rPr lang="en-US" b="1" dirty="0">
                <a:latin typeface="+mn-lt"/>
              </a:rPr>
              <a:t>Coffee Shops</a:t>
            </a:r>
            <a:br>
              <a:rPr lang="en-US" b="1" dirty="0">
                <a:latin typeface="+mn-lt"/>
              </a:rPr>
            </a:br>
            <a:r>
              <a:rPr lang="en-US" b="1" dirty="0">
                <a:latin typeface="+mn-lt"/>
              </a:rPr>
              <a:t>Hainanese vs Foochow</a:t>
            </a:r>
          </a:p>
        </p:txBody>
      </p:sp>
      <p:sp>
        <p:nvSpPr>
          <p:cNvPr id="3" name="Content Placeholder 2"/>
          <p:cNvSpPr>
            <a:spLocks noGrp="1"/>
          </p:cNvSpPr>
          <p:nvPr>
            <p:ph idx="1"/>
          </p:nvPr>
        </p:nvSpPr>
        <p:spPr/>
        <p:txBody>
          <a:bodyPr>
            <a:normAutofit/>
          </a:bodyPr>
          <a:lstStyle/>
          <a:p>
            <a:r>
              <a:rPr lang="en-SG" dirty="0"/>
              <a:t> In the </a:t>
            </a:r>
            <a:r>
              <a:rPr lang="en-SG" dirty="0" err="1"/>
              <a:t>postwar</a:t>
            </a:r>
            <a:r>
              <a:rPr lang="en-SG" dirty="0"/>
              <a:t> period. More than eighty per cent of the coffee-shops in Singapore were owned by Hainanese and </a:t>
            </a:r>
            <a:r>
              <a:rPr lang="en-SG" dirty="0" err="1"/>
              <a:t>Foochows</a:t>
            </a:r>
            <a:r>
              <a:rPr lang="en-SG" dirty="0"/>
              <a:t>. Both were migrant Chinese groups from mainland China, who entered the coffee-shop business as a response to difficulties in obtaining employment. By the 1950s there were reportedly more than 2,000 Hainanese and Foochow coffee-shops throughout Singapore.</a:t>
            </a:r>
            <a:r>
              <a:rPr lang="en-SG" sz="1800" baseline="30000" dirty="0"/>
              <a:t>18</a:t>
            </a:r>
          </a:p>
          <a:p>
            <a:pPr marL="0" indent="0">
              <a:buNone/>
            </a:pPr>
            <a:endParaRPr lang="en-SG" sz="1800" dirty="0"/>
          </a:p>
          <a:p>
            <a:pPr marL="0" indent="0">
              <a:buNone/>
            </a:pPr>
            <a:r>
              <a:rPr lang="en-SG" sz="1800" baseline="30000" dirty="0"/>
              <a:t>18</a:t>
            </a:r>
            <a:r>
              <a:rPr lang="en-SG" sz="1800" dirty="0"/>
              <a:t> ‘They Fear these Hawkers’, Singapore Free Press, 22 Jan. 1953</a:t>
            </a:r>
          </a:p>
          <a:p>
            <a:pPr marL="0" indent="0">
              <a:buNone/>
            </a:pPr>
            <a:endParaRPr lang="en-SG" sz="1800" dirty="0"/>
          </a:p>
          <a:p>
            <a:pPr marL="0" indent="0">
              <a:buNone/>
            </a:pPr>
            <a:endParaRPr lang="en-US" sz="1800" dirty="0"/>
          </a:p>
        </p:txBody>
      </p:sp>
    </p:spTree>
    <p:extLst>
      <p:ext uri="{BB962C8B-B14F-4D97-AF65-F5344CB8AC3E}">
        <p14:creationId xmlns:p14="http://schemas.microsoft.com/office/powerpoint/2010/main" val="497971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EE27-37CA-4FF5-B395-CA837A4CB3D7}"/>
              </a:ext>
            </a:extLst>
          </p:cNvPr>
          <p:cNvSpPr>
            <a:spLocks noGrp="1"/>
          </p:cNvSpPr>
          <p:nvPr>
            <p:ph type="title"/>
          </p:nvPr>
        </p:nvSpPr>
        <p:spPr>
          <a:xfrm>
            <a:off x="323528" y="1340768"/>
            <a:ext cx="8712968" cy="1647056"/>
          </a:xfrm>
        </p:spPr>
        <p:txBody>
          <a:bodyPr>
            <a:normAutofit fontScale="90000"/>
          </a:bodyPr>
          <a:lstStyle/>
          <a:p>
            <a:r>
              <a:rPr lang="en-SG" b="1" dirty="0">
                <a:latin typeface="+mn-lt"/>
              </a:rPr>
              <a:t>Which dialect group dominates the tea trade in Singapore?</a:t>
            </a:r>
          </a:p>
        </p:txBody>
      </p:sp>
    </p:spTree>
    <p:extLst>
      <p:ext uri="{BB962C8B-B14F-4D97-AF65-F5344CB8AC3E}">
        <p14:creationId xmlns:p14="http://schemas.microsoft.com/office/powerpoint/2010/main" val="3578314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72816"/>
            <a:ext cx="8229600" cy="1143000"/>
          </a:xfrm>
        </p:spPr>
        <p:txBody>
          <a:bodyPr/>
          <a:lstStyle/>
          <a:p>
            <a:r>
              <a:rPr lang="en-US" b="1" dirty="0">
                <a:latin typeface="+mn-lt"/>
              </a:rPr>
              <a:t>AND </a:t>
            </a:r>
            <a:r>
              <a:rPr lang="en-US" altLang="zh-CN" b="1" dirty="0">
                <a:latin typeface="+mn-lt"/>
              </a:rPr>
              <a:t>……</a:t>
            </a:r>
            <a:endParaRPr lang="en-SG" b="1" dirty="0">
              <a:latin typeface="+mn-lt"/>
            </a:endParaRPr>
          </a:p>
        </p:txBody>
      </p:sp>
    </p:spTree>
    <p:extLst>
      <p:ext uri="{BB962C8B-B14F-4D97-AF65-F5344CB8AC3E}">
        <p14:creationId xmlns:p14="http://schemas.microsoft.com/office/powerpoint/2010/main" val="1255715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pic>
        <p:nvPicPr>
          <p:cNvPr id="5122" name="Picture 2" descr="C:\Users\user\Desktop\1200px-Ngeeanncit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184909" cy="613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3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a:xfrm>
            <a:off x="899592" y="404664"/>
            <a:ext cx="7989512" cy="2723728"/>
          </a:xfrm>
        </p:spPr>
        <p:txBody>
          <a:bodyPr>
            <a:normAutofit/>
          </a:bodyPr>
          <a:lstStyle/>
          <a:p>
            <a:r>
              <a:rPr lang="en-US" altLang="zh-HK" dirty="0">
                <a:solidFill>
                  <a:schemeClr val="tx1"/>
                </a:solidFill>
                <a:effectLst/>
                <a:latin typeface="+mn-lt"/>
                <a:cs typeface="Times New Roman" panose="02020603050405020304" pitchFamily="18" charset="0"/>
              </a:rPr>
              <a:t>La Kopi: Forging of the Chinese Singaporean Community </a:t>
            </a:r>
            <a:endParaRPr lang="zh-HK" altLang="en-US" dirty="0">
              <a:solidFill>
                <a:schemeClr val="tx1"/>
              </a:solidFill>
              <a:latin typeface="+mn-lt"/>
              <a:cs typeface="Times New Roman" panose="02020603050405020304" pitchFamily="18" charset="0"/>
            </a:endParaRPr>
          </a:p>
        </p:txBody>
      </p:sp>
      <p:pic>
        <p:nvPicPr>
          <p:cNvPr id="1026" name="Picture 2" descr="C:\Users\user\Desktop\14efca8ca9507f4b28435850_origina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852936"/>
            <a:ext cx="3672408" cy="367240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5327240" y="3647116"/>
            <a:ext cx="2952328" cy="769441"/>
          </a:xfrm>
          <a:prstGeom prst="rect">
            <a:avLst/>
          </a:prstGeom>
          <a:noFill/>
        </p:spPr>
        <p:txBody>
          <a:bodyPr wrap="square" rtlCol="0">
            <a:spAutoFit/>
          </a:bodyPr>
          <a:lstStyle/>
          <a:p>
            <a:pPr algn="ctr"/>
            <a:r>
              <a:rPr lang="en-US" altLang="zh-HK" sz="4400" b="1" dirty="0">
                <a:solidFill>
                  <a:srgbClr val="C00000"/>
                </a:solidFill>
                <a:cs typeface="Times New Roman" panose="02020603050405020304" pitchFamily="18" charset="0"/>
                <a:hlinkClick r:id="rId4"/>
              </a:rPr>
              <a:t>GES1038</a:t>
            </a:r>
            <a:endParaRPr lang="zh-HK" altLang="en-US" sz="4400" b="1" dirty="0">
              <a:solidFill>
                <a:srgbClr val="C00000"/>
              </a:solidFill>
              <a:cs typeface="Times New Roman" panose="02020603050405020304" pitchFamily="18" charset="0"/>
            </a:endParaRPr>
          </a:p>
        </p:txBody>
      </p:sp>
    </p:spTree>
    <p:extLst>
      <p:ext uri="{BB962C8B-B14F-4D97-AF65-F5344CB8AC3E}">
        <p14:creationId xmlns:p14="http://schemas.microsoft.com/office/powerpoint/2010/main" val="9076554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3" name="內容版面配置區 2"/>
          <p:cNvSpPr>
            <a:spLocks noGrp="1"/>
          </p:cNvSpPr>
          <p:nvPr>
            <p:ph idx="1"/>
          </p:nvPr>
        </p:nvSpPr>
        <p:spPr/>
        <p:txBody>
          <a:bodyPr/>
          <a:lstStyle/>
          <a:p>
            <a:endParaRPr lang="zh-HK" altLang="en-US"/>
          </a:p>
        </p:txBody>
      </p:sp>
      <p:pic>
        <p:nvPicPr>
          <p:cNvPr id="4" name="Picture 3" descr="C:\Users\user\Desktop\665673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60" y="209952"/>
            <a:ext cx="8722528" cy="654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420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3" name="內容版面配置區 2"/>
          <p:cNvSpPr>
            <a:spLocks noGrp="1"/>
          </p:cNvSpPr>
          <p:nvPr>
            <p:ph idx="1"/>
          </p:nvPr>
        </p:nvSpPr>
        <p:spPr/>
        <p:txBody>
          <a:bodyPr/>
          <a:lstStyle/>
          <a:p>
            <a:endParaRPr lang="zh-HK" altLang="en-US"/>
          </a:p>
        </p:txBody>
      </p:sp>
      <p:pic>
        <p:nvPicPr>
          <p:cNvPr id="6146" name="Picture 2" descr="C:\Users\user\Desktop\_ngee-ann-secondary2-13607162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26936"/>
            <a:ext cx="8856984"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12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pic>
        <p:nvPicPr>
          <p:cNvPr id="7170" name="Picture 2" descr="C:\Users\user\Desktop\DSC_004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12" y="980728"/>
            <a:ext cx="8960996" cy="504056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p:txBody>
          <a:bodyPr/>
          <a:lstStyle/>
          <a:p>
            <a:endParaRPr lang="en-SG" dirty="0"/>
          </a:p>
        </p:txBody>
      </p:sp>
      <p:pic>
        <p:nvPicPr>
          <p:cNvPr id="8"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3478" y="4365104"/>
            <a:ext cx="3572976" cy="2373052"/>
          </a:xfrm>
          <a:prstGeom prst="rect">
            <a:avLst/>
          </a:prstGeom>
        </p:spPr>
      </p:pic>
    </p:spTree>
    <p:extLst>
      <p:ext uri="{BB962C8B-B14F-4D97-AF65-F5344CB8AC3E}">
        <p14:creationId xmlns:p14="http://schemas.microsoft.com/office/powerpoint/2010/main" val="269368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908720"/>
            <a:ext cx="8640960" cy="5184576"/>
          </a:xfrm>
        </p:spPr>
      </p:pic>
    </p:spTree>
    <p:extLst>
      <p:ext uri="{BB962C8B-B14F-4D97-AF65-F5344CB8AC3E}">
        <p14:creationId xmlns:p14="http://schemas.microsoft.com/office/powerpoint/2010/main" val="19336635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ropbox\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3"/>
            <a:ext cx="7344816" cy="338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30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3148"/>
            <a:ext cx="8229600" cy="1143000"/>
          </a:xfrm>
        </p:spPr>
        <p:txBody>
          <a:bodyPr>
            <a:normAutofit/>
          </a:bodyPr>
          <a:lstStyle/>
          <a:p>
            <a:pPr algn="ctr"/>
            <a:r>
              <a:rPr lang="en-US" altLang="zh-HK" sz="4800" b="1" dirty="0">
                <a:solidFill>
                  <a:srgbClr val="C00000"/>
                </a:solidFill>
                <a:latin typeface="+mn-lt"/>
              </a:rPr>
              <a:t>Ngee Ann </a:t>
            </a:r>
            <a:r>
              <a:rPr lang="en-US" altLang="zh-HK" sz="4800" b="1" dirty="0" err="1">
                <a:solidFill>
                  <a:srgbClr val="C00000"/>
                </a:solidFill>
                <a:latin typeface="+mn-lt"/>
              </a:rPr>
              <a:t>Kongsi</a:t>
            </a:r>
            <a:endParaRPr lang="zh-HK" altLang="en-US" sz="4800" b="1" dirty="0">
              <a:solidFill>
                <a:srgbClr val="C00000"/>
              </a:solidFill>
              <a:latin typeface="+mn-lt"/>
            </a:endParaRPr>
          </a:p>
        </p:txBody>
      </p:sp>
      <p:sp>
        <p:nvSpPr>
          <p:cNvPr id="3" name="內容版面配置區 2"/>
          <p:cNvSpPr>
            <a:spLocks noGrp="1"/>
          </p:cNvSpPr>
          <p:nvPr>
            <p:ph idx="1"/>
          </p:nvPr>
        </p:nvSpPr>
        <p:spPr>
          <a:xfrm>
            <a:off x="457200" y="1268760"/>
            <a:ext cx="8229600" cy="5055840"/>
          </a:xfrm>
        </p:spPr>
        <p:txBody>
          <a:bodyPr>
            <a:normAutofit/>
          </a:bodyPr>
          <a:lstStyle/>
          <a:p>
            <a:r>
              <a:rPr lang="en-US" altLang="zh-HK" dirty="0"/>
              <a:t>The Ngee Ann </a:t>
            </a:r>
            <a:r>
              <a:rPr lang="en-US" altLang="zh-HK" dirty="0" err="1"/>
              <a:t>Kongsi</a:t>
            </a:r>
            <a:r>
              <a:rPr lang="en-US" altLang="zh-HK" dirty="0"/>
              <a:t>, a charitable association representing the Chinese Teochew community, was incorporated in 1845. </a:t>
            </a:r>
          </a:p>
          <a:p>
            <a:endParaRPr lang="en-US" altLang="zh-HK" dirty="0"/>
          </a:p>
        </p:txBody>
      </p:sp>
    </p:spTree>
    <p:extLst>
      <p:ext uri="{BB962C8B-B14F-4D97-AF65-F5344CB8AC3E}">
        <p14:creationId xmlns:p14="http://schemas.microsoft.com/office/powerpoint/2010/main" val="2668529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pic>
        <p:nvPicPr>
          <p:cNvPr id="5122" name="Picture 2" descr="C:\Users\user\Desktop\1200px-Ngeeanncit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184909" cy="613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2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3" name="內容版面配置區 2"/>
          <p:cNvSpPr>
            <a:spLocks noGrp="1"/>
          </p:cNvSpPr>
          <p:nvPr>
            <p:ph idx="1"/>
          </p:nvPr>
        </p:nvSpPr>
        <p:spPr/>
        <p:txBody>
          <a:bodyPr/>
          <a:lstStyle/>
          <a:p>
            <a:endParaRPr lang="zh-HK" altLang="en-US"/>
          </a:p>
        </p:txBody>
      </p:sp>
      <p:pic>
        <p:nvPicPr>
          <p:cNvPr id="3074" name="Picture 2" descr="C:\Users\user\Dropbox\ZB_0827_CJ_doc6wc56mrcmedevasn700_23211731_chuaw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0" y="188640"/>
            <a:ext cx="9209696" cy="613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941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3" name="內容版面配置區 2"/>
          <p:cNvSpPr>
            <a:spLocks noGrp="1"/>
          </p:cNvSpPr>
          <p:nvPr>
            <p:ph idx="1"/>
          </p:nvPr>
        </p:nvSpPr>
        <p:spPr/>
        <p:txBody>
          <a:bodyPr/>
          <a:lstStyle/>
          <a:p>
            <a:endParaRPr lang="zh-HK" altLang="en-US" dirty="0"/>
          </a:p>
        </p:txBody>
      </p:sp>
      <p:pic>
        <p:nvPicPr>
          <p:cNvPr id="2050" name="Picture 2" descr="C:\Users\user\Dropbox\ZB_0827_CJ_doc6wc56l2mj9sqr8tuoib_21201516_chuaw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8" y="409584"/>
            <a:ext cx="8862523" cy="5904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211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HK" altLang="en-US"/>
          </a:p>
        </p:txBody>
      </p:sp>
      <p:sp>
        <p:nvSpPr>
          <p:cNvPr id="3" name="內容版面配置區 2"/>
          <p:cNvSpPr>
            <a:spLocks noGrp="1"/>
          </p:cNvSpPr>
          <p:nvPr>
            <p:ph idx="1"/>
          </p:nvPr>
        </p:nvSpPr>
        <p:spPr/>
        <p:txBody>
          <a:bodyPr/>
          <a:lstStyle/>
          <a:p>
            <a:endParaRPr lang="zh-HK" altLang="en-US"/>
          </a:p>
        </p:txBody>
      </p:sp>
      <p:pic>
        <p:nvPicPr>
          <p:cNvPr id="4098" name="Picture 2" descr="C:\Users\user\Dropbox\ZB_0827_CJ_doc6wcsf0unv74nf4dsoib_23211521_chuaw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2" y="474359"/>
            <a:ext cx="9013264" cy="60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4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32B-AD15-4A8F-96A9-E0F3ED8D4695}"/>
              </a:ext>
            </a:extLst>
          </p:cNvPr>
          <p:cNvSpPr>
            <a:spLocks noGrp="1"/>
          </p:cNvSpPr>
          <p:nvPr>
            <p:ph type="title"/>
          </p:nvPr>
        </p:nvSpPr>
        <p:spPr/>
        <p:txBody>
          <a:bodyPr/>
          <a:lstStyle/>
          <a:p>
            <a:endParaRPr lang="en-SG"/>
          </a:p>
        </p:txBody>
      </p:sp>
      <p:pic>
        <p:nvPicPr>
          <p:cNvPr id="5" name="Content Placeholder 4">
            <a:extLst>
              <a:ext uri="{FF2B5EF4-FFF2-40B4-BE49-F238E27FC236}">
                <a16:creationId xmlns:a16="http://schemas.microsoft.com/office/drawing/2014/main" id="{F30E275B-0E38-4A9C-91CB-562C60749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5353"/>
            <a:ext cx="5760640" cy="6861308"/>
          </a:xfrm>
        </p:spPr>
      </p:pic>
    </p:spTree>
    <p:extLst>
      <p:ext uri="{BB962C8B-B14F-4D97-AF65-F5344CB8AC3E}">
        <p14:creationId xmlns:p14="http://schemas.microsoft.com/office/powerpoint/2010/main" val="20768894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528" y="1388733"/>
            <a:ext cx="4186807" cy="4638103"/>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00985" y="1417638"/>
            <a:ext cx="4038600" cy="4638103"/>
          </a:xfrm>
        </p:spPr>
      </p:pic>
      <p:sp>
        <p:nvSpPr>
          <p:cNvPr id="3" name="Title 2"/>
          <p:cNvSpPr>
            <a:spLocks noGrp="1"/>
          </p:cNvSpPr>
          <p:nvPr>
            <p:ph type="title"/>
          </p:nvPr>
        </p:nvSpPr>
        <p:spPr/>
        <p:txBody>
          <a:bodyPr/>
          <a:lstStyle/>
          <a:p>
            <a:endParaRPr lang="en-SG"/>
          </a:p>
        </p:txBody>
      </p:sp>
    </p:spTree>
    <p:extLst>
      <p:ext uri="{BB962C8B-B14F-4D97-AF65-F5344CB8AC3E}">
        <p14:creationId xmlns:p14="http://schemas.microsoft.com/office/powerpoint/2010/main" val="37699725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S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 y="980728"/>
            <a:ext cx="9142412" cy="371410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784" y="1249998"/>
            <a:ext cx="8443345" cy="3306977"/>
          </a:xfrm>
          <a:prstGeom prst="rect">
            <a:avLst/>
          </a:prstGeom>
        </p:spPr>
      </p:pic>
      <p:sp>
        <p:nvSpPr>
          <p:cNvPr id="9" name="TextBox 8"/>
          <p:cNvSpPr txBox="1"/>
          <p:nvPr/>
        </p:nvSpPr>
        <p:spPr>
          <a:xfrm>
            <a:off x="32582" y="4694833"/>
            <a:ext cx="9080422" cy="1938992"/>
          </a:xfrm>
          <a:prstGeom prst="rect">
            <a:avLst/>
          </a:prstGeom>
          <a:noFill/>
        </p:spPr>
        <p:txBody>
          <a:bodyPr wrap="square" rtlCol="0">
            <a:spAutoFit/>
          </a:bodyPr>
          <a:lstStyle/>
          <a:p>
            <a:r>
              <a:rPr lang="en-SG" sz="2400" b="1" dirty="0">
                <a:solidFill>
                  <a:srgbClr val="00B050"/>
                </a:solidFill>
              </a:rPr>
              <a:t>Kwong Wai Siew Peck San </a:t>
            </a:r>
            <a:r>
              <a:rPr lang="en-SG" sz="2400" b="1" dirty="0" err="1">
                <a:solidFill>
                  <a:srgbClr val="00B050"/>
                </a:solidFill>
              </a:rPr>
              <a:t>Theng</a:t>
            </a:r>
            <a:r>
              <a:rPr lang="en-SG" sz="2400" b="1" dirty="0">
                <a:solidFill>
                  <a:srgbClr val="00B050"/>
                </a:solidFill>
              </a:rPr>
              <a:t> was originally a cemetery in Singapore that was established in 1870 by Cantonese and Hakka immigrants largely from the three prefectures of Guangzhou, Huizhou and </a:t>
            </a:r>
            <a:r>
              <a:rPr lang="en-SG" sz="2400" b="1" dirty="0" err="1">
                <a:solidFill>
                  <a:srgbClr val="00B050"/>
                </a:solidFill>
              </a:rPr>
              <a:t>Zhaoqing</a:t>
            </a:r>
            <a:r>
              <a:rPr lang="en-SG" sz="2400" b="1" dirty="0">
                <a:solidFill>
                  <a:srgbClr val="00B050"/>
                </a:solidFill>
              </a:rPr>
              <a:t> in Guangdong Province, China. </a:t>
            </a:r>
          </a:p>
        </p:txBody>
      </p:sp>
    </p:spTree>
    <p:extLst>
      <p:ext uri="{BB962C8B-B14F-4D97-AF65-F5344CB8AC3E}">
        <p14:creationId xmlns:p14="http://schemas.microsoft.com/office/powerpoint/2010/main" val="29261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28800"/>
            <a:ext cx="8305800" cy="1143000"/>
          </a:xfrm>
        </p:spPr>
        <p:txBody>
          <a:bodyPr/>
          <a:lstStyle/>
          <a:p>
            <a:r>
              <a:rPr lang="en-US" b="1" dirty="0" err="1">
                <a:latin typeface="+mn-lt"/>
              </a:rPr>
              <a:t>H</a:t>
            </a:r>
            <a:r>
              <a:rPr lang="en-US" altLang="zh-CN" b="1" dirty="0" err="1">
                <a:latin typeface="+mn-lt"/>
              </a:rPr>
              <a:t>okkien</a:t>
            </a:r>
            <a:r>
              <a:rPr lang="en-US" altLang="zh-CN" b="1" dirty="0">
                <a:latin typeface="+mn-lt"/>
              </a:rPr>
              <a:t>?</a:t>
            </a:r>
            <a:endParaRPr lang="en-SG" b="1" dirty="0">
              <a:latin typeface="+mn-lt"/>
            </a:endParaRPr>
          </a:p>
        </p:txBody>
      </p:sp>
    </p:spTree>
    <p:extLst>
      <p:ext uri="{BB962C8B-B14F-4D97-AF65-F5344CB8AC3E}">
        <p14:creationId xmlns:p14="http://schemas.microsoft.com/office/powerpoint/2010/main" val="29992012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 y="908720"/>
            <a:ext cx="9144000" cy="4405745"/>
          </a:xfrm>
          <a:prstGeom prst="rect">
            <a:avLst/>
          </a:prstGeom>
        </p:spPr>
      </p:pic>
    </p:spTree>
    <p:extLst>
      <p:ext uri="{BB962C8B-B14F-4D97-AF65-F5344CB8AC3E}">
        <p14:creationId xmlns:p14="http://schemas.microsoft.com/office/powerpoint/2010/main" val="4159015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38241648"/>
              </p:ext>
            </p:extLst>
          </p:nvPr>
        </p:nvGraphicFramePr>
        <p:xfrm>
          <a:off x="395536" y="1628800"/>
          <a:ext cx="8352928"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7"/>
          <p:cNvSpPr>
            <a:spLocks noGrp="1"/>
          </p:cNvSpPr>
          <p:nvPr>
            <p:ph type="title"/>
          </p:nvPr>
        </p:nvSpPr>
        <p:spPr>
          <a:xfrm>
            <a:off x="179512" y="0"/>
            <a:ext cx="8964488" cy="1475656"/>
          </a:xfrm>
        </p:spPr>
        <p:txBody>
          <a:bodyPr>
            <a:noAutofit/>
          </a:bodyPr>
          <a:lstStyle/>
          <a:p>
            <a:r>
              <a:rPr lang="en-US" sz="3600" b="1" dirty="0">
                <a:solidFill>
                  <a:srgbClr val="C00000"/>
                </a:solidFill>
                <a:latin typeface="+mn-lt"/>
              </a:rPr>
              <a:t>Identify another two </a:t>
            </a:r>
            <a:r>
              <a:rPr lang="en-US" altLang="zh-CN" sz="3600" b="1" dirty="0">
                <a:solidFill>
                  <a:srgbClr val="C00000"/>
                </a:solidFill>
                <a:latin typeface="+mn-lt"/>
              </a:rPr>
              <a:t>further </a:t>
            </a:r>
            <a:r>
              <a:rPr lang="en-US" sz="3600" b="1" dirty="0">
                <a:solidFill>
                  <a:srgbClr val="C00000"/>
                </a:solidFill>
                <a:latin typeface="+mn-lt"/>
              </a:rPr>
              <a:t>assumptions made in our earlier discussion?</a:t>
            </a:r>
            <a:endParaRPr lang="en-SG" sz="3600" b="1" dirty="0">
              <a:solidFill>
                <a:srgbClr val="C00000"/>
              </a:solidFill>
              <a:latin typeface="+mn-lt"/>
            </a:endParaRPr>
          </a:p>
        </p:txBody>
      </p:sp>
      <p:cxnSp>
        <p:nvCxnSpPr>
          <p:cNvPr id="10" name="Straight Connector 9">
            <a:extLst>
              <a:ext uri="{FF2B5EF4-FFF2-40B4-BE49-F238E27FC236}">
                <a16:creationId xmlns:a16="http://schemas.microsoft.com/office/drawing/2014/main" id="{4792C7E4-C2C0-4389-9BD4-2C7BCDF6EB05}"/>
              </a:ext>
            </a:extLst>
          </p:cNvPr>
          <p:cNvCxnSpPr>
            <a:cxnSpLocks/>
          </p:cNvCxnSpPr>
          <p:nvPr/>
        </p:nvCxnSpPr>
        <p:spPr>
          <a:xfrm flipV="1">
            <a:off x="4572000" y="2865884"/>
            <a:ext cx="1368152" cy="9231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3A38E3-6BBD-46FC-B5D4-C6E1465C73B3}"/>
              </a:ext>
            </a:extLst>
          </p:cNvPr>
          <p:cNvCxnSpPr>
            <a:cxnSpLocks/>
          </p:cNvCxnSpPr>
          <p:nvPr/>
        </p:nvCxnSpPr>
        <p:spPr>
          <a:xfrm>
            <a:off x="4538225" y="3825044"/>
            <a:ext cx="1617951" cy="3960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CD0017-3921-4C8A-BC73-16F86A2062E1}"/>
              </a:ext>
            </a:extLst>
          </p:cNvPr>
          <p:cNvCxnSpPr>
            <a:cxnSpLocks/>
          </p:cNvCxnSpPr>
          <p:nvPr/>
        </p:nvCxnSpPr>
        <p:spPr>
          <a:xfrm flipH="1">
            <a:off x="4211960" y="3825044"/>
            <a:ext cx="326266" cy="16921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450DE9-4121-43BD-B24F-C8183ADFB63C}"/>
              </a:ext>
            </a:extLst>
          </p:cNvPr>
          <p:cNvCxnSpPr>
            <a:cxnSpLocks/>
          </p:cNvCxnSpPr>
          <p:nvPr/>
        </p:nvCxnSpPr>
        <p:spPr>
          <a:xfrm flipH="1">
            <a:off x="3275856" y="3814936"/>
            <a:ext cx="1224137" cy="10542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99BF8B-7094-4CD8-8262-1AC886074B76}"/>
              </a:ext>
            </a:extLst>
          </p:cNvPr>
          <p:cNvCxnSpPr>
            <a:cxnSpLocks/>
          </p:cNvCxnSpPr>
          <p:nvPr/>
        </p:nvCxnSpPr>
        <p:spPr>
          <a:xfrm>
            <a:off x="4499993" y="3825044"/>
            <a:ext cx="936104" cy="12601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A10D-3E41-407A-A840-50A6FA0DDED7}"/>
              </a:ext>
            </a:extLst>
          </p:cNvPr>
          <p:cNvSpPr>
            <a:spLocks noGrp="1"/>
          </p:cNvSpPr>
          <p:nvPr>
            <p:ph type="title"/>
          </p:nvPr>
        </p:nvSpPr>
        <p:spPr>
          <a:xfrm>
            <a:off x="323528" y="1052736"/>
            <a:ext cx="8640960" cy="1584176"/>
          </a:xfrm>
        </p:spPr>
        <p:txBody>
          <a:bodyPr>
            <a:normAutofit/>
          </a:bodyPr>
          <a:lstStyle/>
          <a:p>
            <a:r>
              <a:rPr lang="en-SG" dirty="0">
                <a:latin typeface="+mn-lt"/>
              </a:rPr>
              <a:t>We will reveal the answer next week.</a:t>
            </a:r>
          </a:p>
        </p:txBody>
      </p:sp>
    </p:spTree>
    <p:extLst>
      <p:ext uri="{BB962C8B-B14F-4D97-AF65-F5344CB8AC3E}">
        <p14:creationId xmlns:p14="http://schemas.microsoft.com/office/powerpoint/2010/main" val="32296089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7944</TotalTime>
  <Words>920</Words>
  <Application>Microsoft Office PowerPoint</Application>
  <PresentationFormat>On-screen Show (4:3)</PresentationFormat>
  <Paragraphs>73</Paragraphs>
  <Slides>95</Slides>
  <Notes>4</Notes>
  <HiddenSlides>0</HiddenSlides>
  <MMClips>5</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95</vt:i4>
      </vt:variant>
    </vt:vector>
  </HeadingPairs>
  <TitlesOfParts>
    <vt:vector size="109" baseType="lpstr">
      <vt:lpstr>Frutiger LT 55 Roman</vt:lpstr>
      <vt:lpstr>隶书</vt:lpstr>
      <vt:lpstr>ＭＳ Ｐゴシック</vt:lpstr>
      <vt:lpstr>ＭＳ Ｐゴシック</vt:lpstr>
      <vt:lpstr>微軟正黑體</vt:lpstr>
      <vt:lpstr>新細明體</vt:lpstr>
      <vt:lpstr>Arial</vt:lpstr>
      <vt:lpstr>Calibri</vt:lpstr>
      <vt:lpstr>Constantia</vt:lpstr>
      <vt:lpstr>Garamond</vt:lpstr>
      <vt:lpstr>Times New Roman</vt:lpstr>
      <vt:lpstr>Wingdings 2</vt:lpstr>
      <vt:lpstr>流線</vt:lpstr>
      <vt:lpstr>Custom Design</vt:lpstr>
      <vt:lpstr>La Kopi: Forging of the Chinese Singaporean Community </vt:lpstr>
      <vt:lpstr>Admin matters</vt:lpstr>
      <vt:lpstr>1 hr 35 mins of online lessons</vt:lpstr>
      <vt:lpstr>PowerPoint Presentation</vt:lpstr>
      <vt:lpstr>PowerPoint Presentation</vt:lpstr>
      <vt:lpstr>PowerPoint Presentation</vt:lpstr>
      <vt:lpstr>PowerPoint Presentation</vt:lpstr>
      <vt:lpstr>La Kopi: Forging of the Chinese Singaporean Community </vt:lpstr>
      <vt:lpstr>PowerPoint Presentation</vt:lpstr>
      <vt:lpstr>  CA 100% </vt:lpstr>
      <vt:lpstr>GE modules in NUS</vt:lpstr>
      <vt:lpstr>PowerPoint Presentation</vt:lpstr>
      <vt:lpstr>PowerPoint Presentation</vt:lpstr>
      <vt:lpstr>GES modules in 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Idealism</vt:lpstr>
      <vt:lpstr>PowerPoint Presentation</vt:lpstr>
      <vt:lpstr>PowerPoint Presentation</vt:lpstr>
      <vt:lpstr>PowerPoint Presentation</vt:lpstr>
      <vt:lpstr>In the words of Mr. Lee Kuan Yew</vt:lpstr>
      <vt:lpstr>PowerPoint Presentation</vt:lpstr>
      <vt:lpstr>PowerPoint Presentation</vt:lpstr>
      <vt:lpstr>A Chinese island in a Malay sea</vt:lpstr>
      <vt:lpstr>PowerPoint Presentation</vt:lpstr>
      <vt:lpstr>Chineseness in Singapore</vt:lpstr>
      <vt:lpstr>PowerPoint Presentation</vt:lpstr>
      <vt:lpstr>Chinese educated  vs  English educated</vt:lpstr>
      <vt:lpstr>PowerPoint Presentation</vt:lpstr>
      <vt:lpstr>PowerPoint Presentation</vt:lpstr>
      <vt:lpstr>PowerPoint Presentation</vt:lpstr>
      <vt:lpstr>PowerPoint Presentation</vt:lpstr>
      <vt:lpstr>Apparent time</vt:lpstr>
      <vt:lpstr>Historically, this is definitely not true.</vt:lpstr>
      <vt:lpstr>PowerPoint Presentation</vt:lpstr>
      <vt:lpstr>PowerPoint Presentation</vt:lpstr>
      <vt:lpstr>PowerPoint Presentation</vt:lpstr>
      <vt:lpstr>PowerPoint Presentation</vt:lpstr>
      <vt:lpstr>PowerPoint Presentation</vt:lpstr>
      <vt:lpstr>Remnants of the past …… </vt:lpstr>
      <vt:lpstr>PowerPoint Presentation</vt:lpstr>
      <vt:lpstr>PowerPoint Presentation</vt:lpstr>
      <vt:lpstr>PowerPoint Presentation</vt:lpstr>
      <vt:lpstr>PowerPoint Presentation</vt:lpstr>
      <vt:lpstr>Hainanese Community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Coffee Shops Hainanese vs Foochow</vt:lpstr>
      <vt:lpstr>Which dialect group dominates the tea trade in Singapore?</vt:lpstr>
      <vt:lpstr>AND ……</vt:lpstr>
      <vt:lpstr>PowerPoint Presentation</vt:lpstr>
      <vt:lpstr>PowerPoint Presentation</vt:lpstr>
      <vt:lpstr>PowerPoint Presentation</vt:lpstr>
      <vt:lpstr>PowerPoint Presentation</vt:lpstr>
      <vt:lpstr>PowerPoint Presentation</vt:lpstr>
      <vt:lpstr>PowerPoint Presentation</vt:lpstr>
      <vt:lpstr>Ngee Ann Kongsi</vt:lpstr>
      <vt:lpstr>PowerPoint Presentation</vt:lpstr>
      <vt:lpstr>PowerPoint Presentation</vt:lpstr>
      <vt:lpstr>PowerPoint Presentation</vt:lpstr>
      <vt:lpstr>PowerPoint Presentation</vt:lpstr>
      <vt:lpstr>PowerPoint Presentation</vt:lpstr>
      <vt:lpstr>PowerPoint Presentation</vt:lpstr>
      <vt:lpstr>Hokkien?</vt:lpstr>
      <vt:lpstr>PowerPoint Presentation</vt:lpstr>
      <vt:lpstr>Identify another two further assumptions made in our earlier discussion?</vt:lpstr>
      <vt:lpstr>We will reveal the answer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KOPI</dc:title>
  <dc:creator>user</dc:creator>
  <cp:lastModifiedBy>Administrator</cp:lastModifiedBy>
  <cp:revision>554</cp:revision>
  <cp:lastPrinted>2017-12-27T03:02:52Z</cp:lastPrinted>
  <dcterms:created xsi:type="dcterms:W3CDTF">2017-05-08T21:35:32Z</dcterms:created>
  <dcterms:modified xsi:type="dcterms:W3CDTF">2021-01-08T07:31:06Z</dcterms:modified>
</cp:coreProperties>
</file>